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6"/>
  </p:notesMasterIdLst>
  <p:sldIdLst>
    <p:sldId id="283" r:id="rId6"/>
    <p:sldId id="284" r:id="rId7"/>
    <p:sldId id="286" r:id="rId8"/>
    <p:sldId id="285" r:id="rId9"/>
    <p:sldId id="287" r:id="rId10"/>
    <p:sldId id="291" r:id="rId11"/>
    <p:sldId id="288" r:id="rId12"/>
    <p:sldId id="295" r:id="rId13"/>
    <p:sldId id="290" r:id="rId14"/>
    <p:sldId id="304" r:id="rId15"/>
    <p:sldId id="292" r:id="rId16"/>
    <p:sldId id="300" r:id="rId17"/>
    <p:sldId id="301" r:id="rId18"/>
    <p:sldId id="303" r:id="rId19"/>
    <p:sldId id="302" r:id="rId20"/>
    <p:sldId id="294" r:id="rId21"/>
    <p:sldId id="305" r:id="rId22"/>
    <p:sldId id="306" r:id="rId23"/>
    <p:sldId id="307"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Wnuk" initials="AW" lastIdx="9" clrIdx="0">
    <p:extLst>
      <p:ext uri="{19B8F6BF-5375-455C-9EA6-DF929625EA0E}">
        <p15:presenceInfo xmlns:p15="http://schemas.microsoft.com/office/powerpoint/2012/main" userId="S-1-5-21-2563564208-1435767573-1362601423-8171" providerId="AD"/>
      </p:ext>
    </p:extLst>
  </p:cmAuthor>
  <p:cmAuthor id="2" name="Emma Lindberg" initials="EL" lastIdx="6" clrIdx="1">
    <p:extLst>
      <p:ext uri="{19B8F6BF-5375-455C-9EA6-DF929625EA0E}">
        <p15:presenceInfo xmlns:p15="http://schemas.microsoft.com/office/powerpoint/2012/main" userId="S-1-5-21-2563564208-1435767573-1362601423-8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8016"/>
    <a:srgbClr val="B61973"/>
    <a:srgbClr val="70AD47"/>
    <a:srgbClr val="6137A7"/>
    <a:srgbClr val="C3112D"/>
    <a:srgbClr val="5C8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1500" autoAdjust="0"/>
  </p:normalViewPr>
  <p:slideViewPr>
    <p:cSldViewPr snapToGrid="0">
      <p:cViewPr varScale="1">
        <p:scale>
          <a:sx n="78" d="100"/>
          <a:sy n="78" d="100"/>
        </p:scale>
        <p:origin x="25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41F4D-BE13-432F-9F8D-30A0EFF916B4}" type="datetimeFigureOut">
              <a:rPr lang="en-US" smtClean="0"/>
              <a:t>10/22/2018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FE218-E746-49D1-93ED-0EAAA51B925D}" type="slidenum">
              <a:rPr lang="en-US" smtClean="0"/>
              <a:t>‹#›</a:t>
            </a:fld>
            <a:endParaRPr lang="en-US"/>
          </a:p>
        </p:txBody>
      </p:sp>
    </p:spTree>
    <p:extLst>
      <p:ext uri="{BB962C8B-B14F-4D97-AF65-F5344CB8AC3E}">
        <p14:creationId xmlns:p14="http://schemas.microsoft.com/office/powerpoint/2010/main" val="325606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rainfacts.org/thinking-sensing-and-behaving/smell/2013/congenital-anosmi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rainfacts.org/thinking-sensing-and-behaving/vision/2016/do-we-see-the-same-red-05171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AB882-9C02-4820-80F5-7B1FBE3FDD66}" type="slidenum">
              <a:rPr lang="en-US" smtClean="0"/>
              <a:pPr/>
              <a:t>2</a:t>
            </a:fld>
            <a:endParaRPr lang="en-US"/>
          </a:p>
        </p:txBody>
      </p:sp>
    </p:spTree>
    <p:extLst>
      <p:ext uri="{BB962C8B-B14F-4D97-AF65-F5344CB8AC3E}">
        <p14:creationId xmlns:p14="http://schemas.microsoft.com/office/powerpoint/2010/main" val="129334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For people with the rare condition known as synesthesia their senses mix!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People have reported tasting letters. For example, one person with synesthesia claims the letter "S" tastes sweet, like candy while "W" tastes blank, like water.</a:t>
            </a:r>
          </a:p>
          <a:p>
            <a:r>
              <a:rPr lang="en-US" dirty="0"/>
              <a:t>- To learn more about synesthesia</a:t>
            </a:r>
            <a:r>
              <a:rPr lang="en-US" baseline="0" dirty="0"/>
              <a:t> watch “Hearing Red, Tasting Blue” by </a:t>
            </a:r>
            <a:r>
              <a:rPr lang="en-US" sz="1200" b="0" i="0" kern="1200" dirty="0">
                <a:solidFill>
                  <a:schemeClr val="tx1"/>
                </a:solidFill>
                <a:effectLst/>
                <a:latin typeface="+mn-lt"/>
                <a:ea typeface="+mn-ea"/>
                <a:cs typeface="+mn-cs"/>
              </a:rPr>
              <a:t>Akshay Balaji, a high school student from the United States.</a:t>
            </a:r>
            <a:r>
              <a:rPr lang="en-US" baseline="0" dirty="0"/>
              <a:t> http://www.brainfacts.org/thinking-sensing-and-behaving/thinking-and-awareness/2016/hearing-red-tasting-blue-when-the-senses-mix-090216 </a:t>
            </a:r>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11</a:t>
            </a:fld>
            <a:endParaRPr lang="en-US"/>
          </a:p>
        </p:txBody>
      </p:sp>
    </p:spTree>
    <p:extLst>
      <p:ext uri="{BB962C8B-B14F-4D97-AF65-F5344CB8AC3E}">
        <p14:creationId xmlns:p14="http://schemas.microsoft.com/office/powerpoint/2010/main" val="76410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Tastants</a:t>
            </a:r>
            <a:r>
              <a:rPr lang="en-US" dirty="0"/>
              <a:t>, chemicals in foods, are detected by taste buds, which consist of special sensory cells. </a:t>
            </a:r>
          </a:p>
          <a:p>
            <a:pPr marL="171450" indent="-171450">
              <a:buFontTx/>
              <a:buChar char="-"/>
            </a:pPr>
            <a:r>
              <a:rPr lang="en-US" dirty="0"/>
              <a:t>When the sensory cells are stimulated, they cause signals to be transferred to the ends of nerve fibers, which send impulses along cranial nerves to taste regions in the brainstem.</a:t>
            </a:r>
          </a:p>
          <a:p>
            <a:pPr marL="171450" indent="-171450">
              <a:buFontTx/>
              <a:buChar char="-"/>
            </a:pPr>
            <a:r>
              <a:rPr lang="en-US" dirty="0"/>
              <a:t>From here, the impulses are relayed to the thalamus and on to a specific area of the cerebral cortex, which makes us conscious of the perception of taste. </a:t>
            </a:r>
          </a:p>
          <a:p>
            <a:pPr marL="171450" indent="-171450">
              <a:buFontTx/>
              <a:buChar char="-"/>
            </a:pPr>
            <a:r>
              <a:rPr lang="en-US" dirty="0"/>
              <a:t>Taste itself is focused on distinguishing chemicals that have a sweet, salty, sour, bitter, or umami taste (umami is Japanese for “savory”).</a:t>
            </a:r>
          </a:p>
          <a:p>
            <a:pPr marL="171450" indent="-171450">
              <a:buFontTx/>
              <a:buChar char="-"/>
            </a:pPr>
            <a:r>
              <a:rPr lang="en-US" dirty="0"/>
              <a:t>Every person has between 5,000 and 10,000 taste buds. Each taste bud consists of 50 to 100 specialized sensory cells, which are stimulated by </a:t>
            </a:r>
            <a:r>
              <a:rPr lang="en-US" dirty="0" err="1"/>
              <a:t>tastants</a:t>
            </a:r>
            <a:r>
              <a:rPr lang="en-US" dirty="0"/>
              <a:t> such as sugars, salts, or acids.</a:t>
            </a:r>
          </a:p>
          <a:p>
            <a:pPr marL="171450" indent="-171450">
              <a:buFontTx/>
              <a:buChar char="-"/>
            </a:pPr>
            <a:r>
              <a:rPr lang="en-US" dirty="0"/>
              <a:t>Highlighted in red is the gustatory system, or sense of taste.</a:t>
            </a:r>
          </a:p>
          <a:p>
            <a:endParaRPr lang="en-US" dirty="0"/>
          </a:p>
          <a:p>
            <a:endParaRPr lang="en-US" dirty="0"/>
          </a:p>
          <a:p>
            <a:endParaRPr lang="en-US" dirty="0"/>
          </a:p>
          <a:p>
            <a:r>
              <a:rPr lang="en-US" dirty="0"/>
              <a:t>Image Credit: </a:t>
            </a:r>
            <a:r>
              <a:rPr lang="en-US" dirty="0" err="1"/>
              <a:t>Liqun</a:t>
            </a:r>
            <a:r>
              <a:rPr lang="en-US" dirty="0"/>
              <a:t> Ma, Grace F. Lopez, and Robin F. </a:t>
            </a:r>
            <a:r>
              <a:rPr lang="en-US" dirty="0" err="1"/>
              <a:t>Krimm</a:t>
            </a:r>
            <a:r>
              <a:rPr lang="en-US" dirty="0"/>
              <a:t>, The Journal of Neuroscience, March 18, 2009, 29(11):3354-3364.</a:t>
            </a:r>
          </a:p>
        </p:txBody>
      </p:sp>
      <p:sp>
        <p:nvSpPr>
          <p:cNvPr id="4" name="Slide Number Placeholder 3"/>
          <p:cNvSpPr>
            <a:spLocks noGrp="1"/>
          </p:cNvSpPr>
          <p:nvPr>
            <p:ph type="sldNum" sz="quarter" idx="10"/>
          </p:nvPr>
        </p:nvSpPr>
        <p:spPr/>
        <p:txBody>
          <a:bodyPr/>
          <a:lstStyle/>
          <a:p>
            <a:fld id="{4ECFE218-E746-49D1-93ED-0EAAA51B925D}" type="slidenum">
              <a:rPr lang="en-US" smtClean="0"/>
              <a:t>12</a:t>
            </a:fld>
            <a:endParaRPr lang="en-US"/>
          </a:p>
        </p:txBody>
      </p:sp>
    </p:spTree>
    <p:extLst>
      <p:ext uri="{BB962C8B-B14F-4D97-AF65-F5344CB8AC3E}">
        <p14:creationId xmlns:p14="http://schemas.microsoft.com/office/powerpoint/2010/main" val="306174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Taste and smell are separate senses with their own receptor organs, yet they are intimately entwined. </a:t>
            </a:r>
          </a:p>
          <a:p>
            <a:pPr lvl="0"/>
            <a:r>
              <a:rPr lang="en-US" dirty="0"/>
              <a:t>- This close relationship is most apparent in how we perceive the flavors of food. As anyone with a head cold can attest, food “tastes” different when the sense of smell is impaired. </a:t>
            </a:r>
          </a:p>
          <a:p>
            <a:pPr lvl="0"/>
            <a:r>
              <a:rPr lang="en-US" dirty="0"/>
              <a:t>- Ultimately, messages about taste and smell converge, allowing us to detect the flavors of 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Taste and Smell http://www.brainfacts.org/thinking-sensing-and-behaving/taste/2012/taste-and-smell</a:t>
            </a:r>
          </a:p>
          <a:p>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13</a:t>
            </a:fld>
            <a:endParaRPr lang="en-US"/>
          </a:p>
        </p:txBody>
      </p:sp>
    </p:spTree>
    <p:extLst>
      <p:ext uri="{BB962C8B-B14F-4D97-AF65-F5344CB8AC3E}">
        <p14:creationId xmlns:p14="http://schemas.microsoft.com/office/powerpoint/2010/main" val="189546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Airborne odor molecules, called odorants, are detected by specialized sensory neurons located in a small patch of mucus membrane lining the roof of the nose.</a:t>
            </a:r>
          </a:p>
          <a:p>
            <a:pPr lvl="0"/>
            <a:r>
              <a:rPr lang="en-US" sz="1200" kern="1200" dirty="0">
                <a:solidFill>
                  <a:schemeClr val="tx1"/>
                </a:solidFill>
                <a:effectLst/>
                <a:latin typeface="+mn-lt"/>
                <a:ea typeface="+mn-ea"/>
                <a:cs typeface="+mn-cs"/>
              </a:rPr>
              <a:t>- Axons of these sensory cells pass through perforations in the overlying bone and enter two elongated olfactory bulbs lying against the underside of the frontal lobe of the brain.</a:t>
            </a:r>
          </a:p>
          <a:p>
            <a:pPr lvl="0"/>
            <a:r>
              <a:rPr lang="en-US" sz="1200" kern="1200" dirty="0">
                <a:solidFill>
                  <a:schemeClr val="tx1"/>
                </a:solidFill>
                <a:effectLst/>
                <a:latin typeface="+mn-lt"/>
                <a:ea typeface="+mn-ea"/>
                <a:cs typeface="+mn-cs"/>
              </a:rPr>
              <a:t>- Odorants stimulate receptor proteins found on hair-like cilia at the tips of the sensory cells, a process that initiates a neural response. </a:t>
            </a:r>
          </a:p>
          <a:p>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14</a:t>
            </a:fld>
            <a:endParaRPr lang="en-US"/>
          </a:p>
        </p:txBody>
      </p:sp>
    </p:spTree>
    <p:extLst>
      <p:ext uri="{BB962C8B-B14F-4D97-AF65-F5344CB8AC3E}">
        <p14:creationId xmlns:p14="http://schemas.microsoft.com/office/powerpoint/2010/main" val="333369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Most sensory information passes through the thalamus before it is processed in the cerebral cortex. Except smell.</a:t>
            </a:r>
          </a:p>
          <a:p>
            <a:pPr lvl="0"/>
            <a:r>
              <a:rPr lang="en-US" sz="1200" kern="1200" dirty="0">
                <a:solidFill>
                  <a:schemeClr val="tx1"/>
                </a:solidFill>
                <a:effectLst/>
                <a:latin typeface="+mn-lt"/>
                <a:ea typeface="+mn-ea"/>
                <a:cs typeface="+mn-cs"/>
              </a:rPr>
              <a:t>- The sense of smell (olfaction) is processed in the frontal cortex. </a:t>
            </a:r>
          </a:p>
          <a:p>
            <a:pPr lvl="0"/>
            <a:r>
              <a:rPr lang="en-US" sz="1200" kern="1200" dirty="0">
                <a:solidFill>
                  <a:schemeClr val="tx1"/>
                </a:solidFill>
                <a:effectLst/>
                <a:latin typeface="+mn-lt"/>
                <a:ea typeface="+mn-ea"/>
                <a:cs typeface="+mn-cs"/>
              </a:rPr>
              <a:t>- The inability to smell or perceive odor is called anosmia.</a:t>
            </a:r>
          </a:p>
          <a:p>
            <a:pPr lvl="0"/>
            <a:r>
              <a:rPr lang="en-US" sz="1200" kern="1200" dirty="0">
                <a:solidFill>
                  <a:schemeClr val="tx1"/>
                </a:solidFill>
                <a:effectLst/>
                <a:latin typeface="+mn-lt"/>
                <a:ea typeface="+mn-ea"/>
                <a:cs typeface="+mn-cs"/>
              </a:rPr>
              <a:t>- Scientists still know very little about anosmia and are still far from a cure, but what they do know is that somewhere between your nose and frontal cortex information is being lost.</a:t>
            </a:r>
          </a:p>
          <a:p>
            <a:pPr lvl="0"/>
            <a:r>
              <a:rPr lang="en-US" sz="1200" kern="1200" dirty="0">
                <a:solidFill>
                  <a:schemeClr val="tx1"/>
                </a:solidFill>
                <a:effectLst/>
                <a:latin typeface="+mn-lt"/>
                <a:ea typeface="+mn-ea"/>
                <a:cs typeface="+mn-cs"/>
              </a:rPr>
              <a:t>- (Optional) Pause here to show your students the Congenital Anosmia video </a:t>
            </a:r>
            <a:r>
              <a:rPr lang="en-US" sz="1200" u="sng" kern="1200" dirty="0">
                <a:solidFill>
                  <a:schemeClr val="tx1"/>
                </a:solidFill>
                <a:effectLst/>
                <a:latin typeface="+mn-lt"/>
                <a:ea typeface="+mn-ea"/>
                <a:cs typeface="+mn-cs"/>
                <a:hlinkClick r:id="rId3"/>
              </a:rPr>
              <a:t>http://www.brainfacts.org/thinking-sensing-and-behaving/smell/2013/congenital-anosmia</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15</a:t>
            </a:fld>
            <a:endParaRPr lang="en-US"/>
          </a:p>
        </p:txBody>
      </p:sp>
    </p:spTree>
    <p:extLst>
      <p:ext uri="{BB962C8B-B14F-4D97-AF65-F5344CB8AC3E}">
        <p14:creationId xmlns:p14="http://schemas.microsoft.com/office/powerpoint/2010/main" val="234182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Touch is the sense by which we determine the characteristics of objects: size, shape, and texture.</a:t>
            </a:r>
          </a:p>
          <a:p>
            <a:pPr lvl="0"/>
            <a:r>
              <a:rPr lang="en-US" sz="1200" kern="1200" dirty="0">
                <a:solidFill>
                  <a:schemeClr val="tx1"/>
                </a:solidFill>
                <a:effectLst/>
                <a:latin typeface="+mn-lt"/>
                <a:ea typeface="+mn-ea"/>
                <a:cs typeface="+mn-cs"/>
              </a:rPr>
              <a:t>- We do this through touch receptors in the skin. In hairy skin areas, some receptors consist of webs of sensory nerve cell endings wrapped around the base of hairs. </a:t>
            </a:r>
          </a:p>
          <a:p>
            <a:pPr lvl="1"/>
            <a:r>
              <a:rPr lang="en-US" sz="1200" kern="1200" dirty="0">
                <a:solidFill>
                  <a:schemeClr val="tx1"/>
                </a:solidFill>
                <a:effectLst/>
                <a:latin typeface="+mn-lt"/>
                <a:ea typeface="+mn-ea"/>
                <a:cs typeface="+mn-cs"/>
              </a:rPr>
              <a:t>-- The nerve endings are remarkably sensitive. </a:t>
            </a:r>
          </a:p>
          <a:p>
            <a:pPr lvl="0"/>
            <a:r>
              <a:rPr lang="en-US" sz="1200" kern="1200" dirty="0">
                <a:solidFill>
                  <a:schemeClr val="tx1"/>
                </a:solidFill>
                <a:effectLst/>
                <a:latin typeface="+mn-lt"/>
                <a:ea typeface="+mn-ea"/>
                <a:cs typeface="+mn-cs"/>
              </a:rPr>
              <a:t>- Signals from touch receptors pass via sensory nerves to the spinal cord, where they synapse, or make contact with, other nerve cells, which in turn send the information to the thalamus and sensory cortex.</a:t>
            </a:r>
          </a:p>
          <a:p>
            <a:endParaRPr lang="en-US" dirty="0"/>
          </a:p>
          <a:p>
            <a:endParaRPr lang="en-US" dirty="0"/>
          </a:p>
          <a:p>
            <a:r>
              <a:rPr lang="en-US" dirty="0"/>
              <a:t>Touch and Pain</a:t>
            </a:r>
            <a:r>
              <a:rPr lang="en-US" baseline="0" dirty="0"/>
              <a:t> http://www.brainfacts.org/thinking-sensing-and-behaving/touch/2012/touch-and-pain</a:t>
            </a:r>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16</a:t>
            </a:fld>
            <a:endParaRPr lang="en-US"/>
          </a:p>
        </p:txBody>
      </p:sp>
    </p:spTree>
    <p:extLst>
      <p:ext uri="{BB962C8B-B14F-4D97-AF65-F5344CB8AC3E}">
        <p14:creationId xmlns:p14="http://schemas.microsoft.com/office/powerpoint/2010/main" val="93505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image, sensory nerve fibers (red) can be seen in the paw of a developing mouse embryo. Each of these nerve fibers will become specialized to detect either pressure, pain, temperature, or itch, providing important information about the world around us.</a:t>
            </a:r>
          </a:p>
          <a:p>
            <a:endParaRPr lang="en-US" dirty="0"/>
          </a:p>
        </p:txBody>
      </p:sp>
      <p:sp>
        <p:nvSpPr>
          <p:cNvPr id="4" name="Slide Number Placeholder 3"/>
          <p:cNvSpPr>
            <a:spLocks noGrp="1"/>
          </p:cNvSpPr>
          <p:nvPr>
            <p:ph type="sldNum" sz="quarter" idx="5"/>
          </p:nvPr>
        </p:nvSpPr>
        <p:spPr/>
        <p:txBody>
          <a:bodyPr/>
          <a:lstStyle/>
          <a:p>
            <a:fld id="{4ECFE218-E746-49D1-93ED-0EAAA51B925D}" type="slidenum">
              <a:rPr lang="en-US" smtClean="0"/>
              <a:t>17</a:t>
            </a:fld>
            <a:endParaRPr lang="en-US"/>
          </a:p>
        </p:txBody>
      </p:sp>
    </p:spTree>
    <p:extLst>
      <p:ext uri="{BB962C8B-B14F-4D97-AF65-F5344CB8AC3E}">
        <p14:creationId xmlns:p14="http://schemas.microsoft.com/office/powerpoint/2010/main" val="364525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Title: Fresh Creative Commons Photography 25 Best Ideas About Superhero Silhouette On Pinterest</a:t>
            </a:r>
          </a:p>
          <a:p>
            <a:r>
              <a:rPr lang="en-US" dirty="0">
                <a:effectLst/>
              </a:rPr>
              <a:t>Upload by: </a:t>
            </a:r>
            <a:r>
              <a:rPr lang="en-US" dirty="0" err="1">
                <a:effectLst/>
              </a:rPr>
              <a:t>Kayaken</a:t>
            </a:r>
            <a:endParaRPr lang="en-US" dirty="0">
              <a:effectLst/>
            </a:endParaRPr>
          </a:p>
          <a:p>
            <a:r>
              <a:rPr lang="en-US" dirty="0">
                <a:effectLst/>
              </a:rPr>
              <a:t>Upload date: February 21, 20174Image </a:t>
            </a:r>
          </a:p>
          <a:p>
            <a:r>
              <a:rPr lang="en-US" dirty="0">
                <a:effectLst/>
              </a:rPr>
              <a:t>link: http://big5kayakchallenge.com/wp-content/uploads/2018/01/fresh-creative-commons-photography-25-best-ideas-about-superhero-silhouette-on-pinterest-creative-commons-photography.jpg </a:t>
            </a:r>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18</a:t>
            </a:fld>
            <a:endParaRPr lang="en-US"/>
          </a:p>
        </p:txBody>
      </p:sp>
    </p:spTree>
    <p:extLst>
      <p:ext uri="{BB962C8B-B14F-4D97-AF65-F5344CB8AC3E}">
        <p14:creationId xmlns:p14="http://schemas.microsoft.com/office/powerpoint/2010/main" val="383997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proprioception watch “Your Sixth Sense” by Alison</a:t>
            </a:r>
            <a:r>
              <a:rPr lang="en-US" baseline="0" dirty="0"/>
              <a:t> Caldwell http://www.brainfacts.org/thinking-sensing-and-behaving/thinking-and-awareness/2016/your-sixth-sense-051916  </a:t>
            </a:r>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19</a:t>
            </a:fld>
            <a:endParaRPr lang="en-US"/>
          </a:p>
        </p:txBody>
      </p:sp>
    </p:spTree>
    <p:extLst>
      <p:ext uri="{BB962C8B-B14F-4D97-AF65-F5344CB8AC3E}">
        <p14:creationId xmlns:p14="http://schemas.microsoft.com/office/powerpoint/2010/main" val="2614913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AB882-9C02-4820-80F5-7B1FBE3FDD66}" type="slidenum">
              <a:rPr lang="en-US" smtClean="0"/>
              <a:pPr/>
              <a:t>20</a:t>
            </a:fld>
            <a:endParaRPr lang="en-US"/>
          </a:p>
        </p:txBody>
      </p:sp>
    </p:spTree>
    <p:extLst>
      <p:ext uri="{BB962C8B-B14F-4D97-AF65-F5344CB8AC3E}">
        <p14:creationId xmlns:p14="http://schemas.microsoft.com/office/powerpoint/2010/main" val="17031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The brain is made up of 86 billion neurons.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Neurons are cells with special communications hardware: axons and dendrites.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Axons carry electrical pulses from the cell’s body to the axon terminals.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Axon terminals release chemical messengers called neurotransmitters.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The neurotransmitters are detected by receptors on the dendrites of the next cell.</a:t>
            </a:r>
          </a:p>
          <a:p>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3</a:t>
            </a:fld>
            <a:endParaRPr lang="en-US"/>
          </a:p>
        </p:txBody>
      </p:sp>
    </p:spTree>
    <p:extLst>
      <p:ext uri="{BB962C8B-B14F-4D97-AF65-F5344CB8AC3E}">
        <p14:creationId xmlns:p14="http://schemas.microsoft.com/office/powerpoint/2010/main" val="388552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see here?</a:t>
            </a:r>
          </a:p>
          <a:p>
            <a:endParaRPr lang="en-US" dirty="0"/>
          </a:p>
          <a:p>
            <a:r>
              <a:rPr lang="en-US" dirty="0"/>
              <a:t>The image above is a brain-shaped version of a known “rotating snakes” optical illusion by </a:t>
            </a:r>
            <a:r>
              <a:rPr lang="en-US" dirty="0" err="1"/>
              <a:t>Akiyoshi</a:t>
            </a:r>
            <a:r>
              <a:rPr lang="en-US" dirty="0"/>
              <a:t> </a:t>
            </a:r>
            <a:r>
              <a:rPr lang="en-US" dirty="0" err="1"/>
              <a:t>Kitaoka</a:t>
            </a:r>
            <a:r>
              <a:rPr lang="en-US" dirty="0"/>
              <a:t>, a professor of psychology at </a:t>
            </a:r>
            <a:r>
              <a:rPr lang="en-US" dirty="0" err="1"/>
              <a:t>Ritsumeikan</a:t>
            </a:r>
            <a:r>
              <a:rPr lang="en-US" dirty="0"/>
              <a:t> University in Kyoto. Normally presented as concentric circles of distinct gradients, the image creates the illusion of rotation to many viewers.</a:t>
            </a:r>
          </a:p>
          <a:p>
            <a:endParaRPr lang="en-US" dirty="0"/>
          </a:p>
          <a:p>
            <a:r>
              <a:rPr lang="en-US" dirty="0"/>
              <a:t>Researchers set out to determine whether this illusion is the result of small, jerky, involuntary movements your eyes normally make as they look at an object. The researchers surmised that these movements paired with sharp, repetitive contrasts in the image trigger a motion signal in the brain, tricking you into thinking a stationary image is spinning — or slithering.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the Week </a:t>
            </a:r>
            <a:r>
              <a:rPr lang="en-US" sz="1200" b="0" i="0" kern="1200" dirty="0">
                <a:solidFill>
                  <a:schemeClr val="tx1"/>
                </a:solidFill>
                <a:effectLst/>
                <a:latin typeface="+mn-lt"/>
                <a:ea typeface="+mn-ea"/>
                <a:cs typeface="+mn-cs"/>
              </a:rPr>
              <a:t>Snakes on a Brain: http://www.brainfacts.org/thinking-sensing-and-behaving/vision/2012/image-of-the-week-snakes-brain </a:t>
            </a:r>
          </a:p>
          <a:p>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4</a:t>
            </a:fld>
            <a:endParaRPr lang="en-US"/>
          </a:p>
        </p:txBody>
      </p:sp>
    </p:spTree>
    <p:extLst>
      <p:ext uri="{BB962C8B-B14F-4D97-AF65-F5344CB8AC3E}">
        <p14:creationId xmlns:p14="http://schemas.microsoft.com/office/powerpoint/2010/main" val="391848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Everything you ever see is due to a massive network of neurons in your eyes and your brain.</a:t>
            </a:r>
          </a:p>
          <a:p>
            <a:pPr lvl="0"/>
            <a:r>
              <a:rPr lang="en-US" sz="1200" kern="1200" dirty="0">
                <a:solidFill>
                  <a:schemeClr val="tx1"/>
                </a:solidFill>
                <a:effectLst/>
                <a:latin typeface="+mn-lt"/>
                <a:ea typeface="+mn-ea"/>
                <a:cs typeface="+mn-cs"/>
              </a:rPr>
              <a:t>- To be able to see anything, eyes first need to process light. </a:t>
            </a:r>
          </a:p>
          <a:p>
            <a:pPr lvl="0"/>
            <a:r>
              <a:rPr lang="en-US" sz="1200" kern="1200" dirty="0">
                <a:solidFill>
                  <a:schemeClr val="tx1"/>
                </a:solidFill>
                <a:effectLst/>
                <a:latin typeface="+mn-lt"/>
                <a:ea typeface="+mn-ea"/>
                <a:cs typeface="+mn-cs"/>
              </a:rPr>
              <a:t>- Vision begins with light passing through the cornea, which does about three-quarters of the focusing, and then the lens, which adjusts the focus. </a:t>
            </a:r>
          </a:p>
          <a:p>
            <a:pPr lvl="0"/>
            <a:r>
              <a:rPr lang="en-US" sz="1200" kern="1200" dirty="0">
                <a:solidFill>
                  <a:schemeClr val="tx1"/>
                </a:solidFill>
                <a:effectLst/>
                <a:latin typeface="+mn-lt"/>
                <a:ea typeface="+mn-ea"/>
                <a:cs typeface="+mn-cs"/>
              </a:rPr>
              <a:t>- Photoreceptors are neurons specialized to turn light into electrical signals. The signals have to first travel to your brain along the optic nerve.</a:t>
            </a:r>
          </a:p>
          <a:p>
            <a:pPr lvl="1"/>
            <a:r>
              <a:rPr lang="en-US" sz="1200" kern="1200" dirty="0">
                <a:solidFill>
                  <a:schemeClr val="tx1"/>
                </a:solidFill>
                <a:effectLst/>
                <a:latin typeface="+mn-lt"/>
                <a:ea typeface="+mn-ea"/>
                <a:cs typeface="+mn-cs"/>
              </a:rPr>
              <a:t>-- The signals from the </a:t>
            </a:r>
            <a:r>
              <a:rPr lang="en-US" sz="1200" kern="1200">
                <a:solidFill>
                  <a:schemeClr val="tx1"/>
                </a:solidFill>
                <a:effectLst/>
                <a:latin typeface="+mn-lt"/>
                <a:ea typeface="+mn-ea"/>
                <a:cs typeface="+mn-cs"/>
              </a:rPr>
              <a:t>eye travel </a:t>
            </a:r>
            <a:r>
              <a:rPr lang="en-US" sz="1200" kern="1200" dirty="0">
                <a:solidFill>
                  <a:schemeClr val="tx1"/>
                </a:solidFill>
                <a:effectLst/>
                <a:latin typeface="+mn-lt"/>
                <a:ea typeface="+mn-ea"/>
                <a:cs typeface="+mn-cs"/>
              </a:rPr>
              <a:t>to the visual areas at the back of the brain, exciting neurons in the occipital lobe.</a:t>
            </a:r>
          </a:p>
          <a:p>
            <a:pPr lvl="0"/>
            <a:r>
              <a:rPr lang="en-US" sz="1200" kern="1200" dirty="0">
                <a:solidFill>
                  <a:schemeClr val="tx1"/>
                </a:solidFill>
                <a:effectLst/>
                <a:latin typeface="+mn-lt"/>
                <a:ea typeface="+mn-ea"/>
                <a:cs typeface="+mn-cs"/>
              </a:rPr>
              <a:t>- Two major types of photoreceptors are rods and cones. </a:t>
            </a:r>
          </a:p>
          <a:p>
            <a:pPr lvl="1"/>
            <a:r>
              <a:rPr lang="en-US" sz="1200" kern="1200" dirty="0">
                <a:solidFill>
                  <a:schemeClr val="tx1"/>
                </a:solidFill>
                <a:effectLst/>
                <a:latin typeface="+mn-lt"/>
                <a:ea typeface="+mn-ea"/>
                <a:cs typeface="+mn-cs"/>
              </a:rPr>
              <a:t>-- Rods are extremely sensitive to light and allow us to see in dim light, but they do not convey color. </a:t>
            </a:r>
          </a:p>
          <a:p>
            <a:pPr lvl="1"/>
            <a:r>
              <a:rPr lang="en-US" sz="1200" kern="1200" dirty="0">
                <a:solidFill>
                  <a:schemeClr val="tx1"/>
                </a:solidFill>
                <a:effectLst/>
                <a:latin typeface="+mn-lt"/>
                <a:ea typeface="+mn-ea"/>
                <a:cs typeface="+mn-cs"/>
              </a:rPr>
              <a:t>-- The human eye contains three types of cones (red, green, and blue), each sensitive to a different range of colors.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(Optional) Pause here to show your students the Do We See The Same Red video linked in the Power Point Notes: </a:t>
            </a:r>
            <a:r>
              <a:rPr lang="en-US" sz="1200" u="sng" kern="1200" dirty="0">
                <a:solidFill>
                  <a:schemeClr val="tx1"/>
                </a:solidFill>
                <a:effectLst/>
                <a:latin typeface="+mn-lt"/>
                <a:ea typeface="+mn-ea"/>
                <a:cs typeface="+mn-cs"/>
                <a:hlinkClick r:id="rId3"/>
              </a:rPr>
              <a:t>http://www.brainfacts.org/thinking-sensing-and-behaving/vision/2016/do-we-see-the-same-red-051716</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ECFE218-E746-49D1-93ED-0EAAA51B925D}" type="slidenum">
              <a:rPr lang="en-US" smtClean="0"/>
              <a:t>5</a:t>
            </a:fld>
            <a:endParaRPr lang="en-US"/>
          </a:p>
        </p:txBody>
      </p:sp>
    </p:spTree>
    <p:extLst>
      <p:ext uri="{BB962C8B-B14F-4D97-AF65-F5344CB8AC3E}">
        <p14:creationId xmlns:p14="http://schemas.microsoft.com/office/powerpoint/2010/main" val="192521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The retina is a multilayered sensory tissue that lines the back of the eye and contains the receptor cells to detect 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The retina contains three organized layers of neurons.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rod and cone photoreceptors.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middle layer.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Several types of ganglion cells.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axons of the ganglion cells form the optic nerve.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The iris controls the pupil, which regulates how much light enters the eye.</a:t>
            </a:r>
          </a:p>
          <a:p>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6</a:t>
            </a:fld>
            <a:endParaRPr lang="en-US"/>
          </a:p>
        </p:txBody>
      </p:sp>
    </p:spTree>
    <p:extLst>
      <p:ext uri="{BB962C8B-B14F-4D97-AF65-F5344CB8AC3E}">
        <p14:creationId xmlns:p14="http://schemas.microsoft.com/office/powerpoint/2010/main" val="83202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image above shows cones in the primate retina. All the cones were labeled to appear green. The blue cones have blue tips. The light-sensitive tips of the cells are on the right side of the image.</a:t>
            </a:r>
          </a:p>
          <a:p>
            <a:r>
              <a:rPr lang="en-US" sz="1200" b="0" i="0" kern="1200" dirty="0">
                <a:solidFill>
                  <a:schemeClr val="tx1"/>
                </a:solidFill>
                <a:effectLst/>
                <a:latin typeface="+mn-lt"/>
                <a:ea typeface="+mn-ea"/>
                <a:cs typeface="+mn-cs"/>
              </a:rPr>
              <a:t>Image Credit: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Jennifer J. O'Brien, </a:t>
            </a:r>
            <a:r>
              <a:rPr lang="en-US" sz="1200" b="0" i="0" kern="1200" dirty="0" err="1">
                <a:solidFill>
                  <a:schemeClr val="tx1"/>
                </a:solidFill>
                <a:effectLst/>
                <a:latin typeface="+mn-lt"/>
                <a:ea typeface="+mn-ea"/>
                <a:cs typeface="+mn-cs"/>
              </a:rPr>
              <a:t>Xiaoming</a:t>
            </a:r>
            <a:r>
              <a:rPr lang="en-US" sz="1200" b="0" i="0" kern="1200" dirty="0">
                <a:solidFill>
                  <a:schemeClr val="tx1"/>
                </a:solidFill>
                <a:effectLst/>
                <a:latin typeface="+mn-lt"/>
                <a:ea typeface="+mn-ea"/>
                <a:cs typeface="+mn-cs"/>
              </a:rPr>
              <a:t> Chen, Peter R. MacLeish, John O'Brien, and Stephen C. Massey. Photoreceptor Coupling Mediated by Connexin36 in the Primate Retina. The Journal of Neuroscience, 28 March 2012, 32(13):4675-4687.</a:t>
            </a:r>
          </a:p>
          <a:p>
            <a:endParaRPr lang="en-US" sz="1200" b="0" i="0" kern="1200" dirty="0">
              <a:solidFill>
                <a:schemeClr val="tx1"/>
              </a:solidFill>
              <a:effectLst/>
              <a:latin typeface="+mn-lt"/>
              <a:ea typeface="+mn-ea"/>
              <a:cs typeface="+mn-cs"/>
            </a:endParaRPr>
          </a:p>
          <a:p>
            <a:r>
              <a:rPr lang="en-US" dirty="0"/>
              <a:t>Vision: It All Starts With Light http://www.brainfacts.org/thinking-sensing-and-behaving/vision/2012/vision-it-all-starts-with-light</a:t>
            </a:r>
          </a:p>
          <a:p>
            <a:endParaRPr lang="en-US" dirty="0"/>
          </a:p>
        </p:txBody>
      </p:sp>
      <p:sp>
        <p:nvSpPr>
          <p:cNvPr id="4" name="Slide Number Placeholder 3"/>
          <p:cNvSpPr>
            <a:spLocks noGrp="1"/>
          </p:cNvSpPr>
          <p:nvPr>
            <p:ph type="sldNum" sz="quarter" idx="10"/>
          </p:nvPr>
        </p:nvSpPr>
        <p:spPr/>
        <p:txBody>
          <a:bodyPr/>
          <a:lstStyle/>
          <a:p>
            <a:fld id="{4ECFE218-E746-49D1-93ED-0EAAA51B925D}" type="slidenum">
              <a:rPr lang="en-US" smtClean="0"/>
              <a:t>7</a:t>
            </a:fld>
            <a:endParaRPr lang="en-US"/>
          </a:p>
        </p:txBody>
      </p:sp>
    </p:spTree>
    <p:extLst>
      <p:ext uri="{BB962C8B-B14F-4D97-AF65-F5344CB8AC3E}">
        <p14:creationId xmlns:p14="http://schemas.microsoft.com/office/powerpoint/2010/main" val="202083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Neuroscientists believe motion sickness occurs when a person has mismatched sensory systems.</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For some people when their vision system and their hearing system disagree about their sense of movement, they experience a feeling of nausea and dizziness.</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 example of motion sickness is reading in a moving car. While your eyes focus on a stationary book, but your ears pick up the sound movement outside of the car.</a:t>
            </a:r>
          </a:p>
          <a:p>
            <a:endParaRPr lang="en-US" dirty="0"/>
          </a:p>
        </p:txBody>
      </p:sp>
      <p:sp>
        <p:nvSpPr>
          <p:cNvPr id="4" name="Slide Number Placeholder 3"/>
          <p:cNvSpPr>
            <a:spLocks noGrp="1"/>
          </p:cNvSpPr>
          <p:nvPr>
            <p:ph type="sldNum" sz="quarter" idx="5"/>
          </p:nvPr>
        </p:nvSpPr>
        <p:spPr/>
        <p:txBody>
          <a:bodyPr/>
          <a:lstStyle/>
          <a:p>
            <a:fld id="{4ECFE218-E746-49D1-93ED-0EAAA51B925D}" type="slidenum">
              <a:rPr lang="en-US" smtClean="0"/>
              <a:t>8</a:t>
            </a:fld>
            <a:endParaRPr lang="en-US"/>
          </a:p>
        </p:txBody>
      </p:sp>
    </p:spTree>
    <p:extLst>
      <p:ext uri="{BB962C8B-B14F-4D97-AF65-F5344CB8AC3E}">
        <p14:creationId xmlns:p14="http://schemas.microsoft.com/office/powerpoint/2010/main" val="73722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Sound waves are collected by the external ear and funneled to the eardrum (tympanic membrane) to make it vibrate.</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Attached to the eardrum, the hammer (malleus) transmits the vibration to the anvil (incus), which passes the vibration on to the stapes.</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stapes pushes on the oval window, which separates the air-filled middle ear from the fluid-filled inner ear to produce pressure waves in the inner ear’s snail-shaped cochlea. </a:t>
            </a:r>
          </a:p>
          <a:p>
            <a:pPr marL="742950" marR="0" lvl="1"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 high note causes one region of the cochlea’s basilar membrane to vibrate, while a lower note has the same effect on a different region of the basilar membrane.</a:t>
            </a:r>
          </a:p>
          <a:p>
            <a:pPr marL="742950" marR="0" lvl="1"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Riding on the vibrating basilar membrane are hair cells. Hair cells convert the mechanical vibration to electrical signals, which in turn excite the fibers of the auditory nerve. </a:t>
            </a:r>
          </a:p>
          <a:p>
            <a:pPr marL="742950" marR="0" lvl="1" indent="-28575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auditory nerve then carries the signals to the brainstem. From there, nerve fibers send the information to the auditory cortex, the part of the brain involved in perceiving sound.</a:t>
            </a:r>
          </a:p>
          <a:p>
            <a:pPr marL="742950" marR="0" lvl="1" indent="-285750" algn="l" defTabSz="914400" rtl="0" eaLnBrk="1" fontAlgn="auto" latinLnBrk="0" hangingPunct="1">
              <a:lnSpc>
                <a:spcPct val="90000"/>
              </a:lnSpc>
              <a:spcBef>
                <a:spcPts val="100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auditory cortex, adjacent neurons tend to respond to tones of similar frequency. However, they specialize in different combinations of tones.</a:t>
            </a:r>
          </a:p>
          <a:p>
            <a:pPr marL="742950" marR="0" lvl="1" indent="-285750" algn="l" defTabSz="914400" rtl="0" eaLnBrk="1" fontAlgn="auto" latinLnBrk="0" hangingPunct="1">
              <a:lnSpc>
                <a:spcPct val="90000"/>
              </a:lnSpc>
              <a:spcBef>
                <a:spcPts val="100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respond to pure tones, such as those produced by a flute, and some to complex sounds like those made by a violin. </a:t>
            </a:r>
          </a:p>
          <a:p>
            <a:pPr marL="742950" marR="0" lvl="1" indent="-285750" algn="l" defTabSz="914400" rtl="0" eaLnBrk="1" fontAlgn="auto" latinLnBrk="0" hangingPunct="1">
              <a:lnSpc>
                <a:spcPct val="90000"/>
              </a:lnSpc>
              <a:spcBef>
                <a:spcPts val="100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respond to long sounds and some to short, and some to sounds that rise or fall in frequency. </a:t>
            </a:r>
          </a:p>
          <a:p>
            <a:pPr marL="742950" marR="0" lvl="1" indent="-285750" algn="l" defTabSz="914400" rtl="0" eaLnBrk="1" fontAlgn="auto" latinLnBrk="0" hangingPunct="1">
              <a:lnSpc>
                <a:spcPct val="90000"/>
              </a:lnSpc>
              <a:spcBef>
                <a:spcPts val="100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Other neurons might combine information from these specialist neurons to recognize a word or an instrument.</a:t>
            </a:r>
          </a:p>
          <a:p>
            <a:endParaRPr lang="en-US" dirty="0"/>
          </a:p>
        </p:txBody>
      </p:sp>
      <p:sp>
        <p:nvSpPr>
          <p:cNvPr id="4" name="Slide Number Placeholder 3"/>
          <p:cNvSpPr>
            <a:spLocks noGrp="1"/>
          </p:cNvSpPr>
          <p:nvPr>
            <p:ph type="sldNum" sz="quarter" idx="5"/>
          </p:nvPr>
        </p:nvSpPr>
        <p:spPr/>
        <p:txBody>
          <a:bodyPr/>
          <a:lstStyle/>
          <a:p>
            <a:fld id="{4ECFE218-E746-49D1-93ED-0EAAA51B925D}" type="slidenum">
              <a:rPr lang="en-US" smtClean="0"/>
              <a:t>9</a:t>
            </a:fld>
            <a:endParaRPr lang="en-US"/>
          </a:p>
        </p:txBody>
      </p:sp>
    </p:spTree>
    <p:extLst>
      <p:ext uri="{BB962C8B-B14F-4D97-AF65-F5344CB8AC3E}">
        <p14:creationId xmlns:p14="http://schemas.microsoft.com/office/powerpoint/2010/main" val="332585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800"/>
              </a:spcAft>
              <a:buFontTx/>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cochlea is responsible for the separation of frequencies.</a:t>
            </a:r>
          </a:p>
          <a:p>
            <a:pPr marL="171450" marR="0" lvl="0" indent="-171450">
              <a:lnSpc>
                <a:spcPct val="107000"/>
              </a:lnSpc>
              <a:spcBef>
                <a:spcPts val="0"/>
              </a:spcBef>
              <a:spcAft>
                <a:spcPts val="800"/>
              </a:spcAft>
              <a:buFontTx/>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cells in the cochlea are arranged like a wagon wheel, as seen in the above image in a mouse brain. The green “spokes” carry signals to the brain while the cells in red send signals back from the brain to the cochlea. Scientists now know that the cells in red are particularly important for protecting hearing. </a:t>
            </a:r>
          </a:p>
        </p:txBody>
      </p:sp>
      <p:sp>
        <p:nvSpPr>
          <p:cNvPr id="4" name="Slide Number Placeholder 3"/>
          <p:cNvSpPr>
            <a:spLocks noGrp="1"/>
          </p:cNvSpPr>
          <p:nvPr>
            <p:ph type="sldNum" sz="quarter" idx="10"/>
          </p:nvPr>
        </p:nvSpPr>
        <p:spPr/>
        <p:txBody>
          <a:bodyPr/>
          <a:lstStyle/>
          <a:p>
            <a:fld id="{4ECFE218-E746-49D1-93ED-0EAAA51B925D}" type="slidenum">
              <a:rPr lang="en-US" smtClean="0"/>
              <a:t>10</a:t>
            </a:fld>
            <a:endParaRPr lang="en-US"/>
          </a:p>
        </p:txBody>
      </p:sp>
    </p:spTree>
    <p:extLst>
      <p:ext uri="{BB962C8B-B14F-4D97-AF65-F5344CB8AC3E}">
        <p14:creationId xmlns:p14="http://schemas.microsoft.com/office/powerpoint/2010/main" val="54965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964D5-367C-4573-8E2A-F7F34257D24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195414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964D5-367C-4573-8E2A-F7F34257D24E}"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276201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64D5-367C-4573-8E2A-F7F34257D24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2577547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64D5-367C-4573-8E2A-F7F34257D24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179950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Rectangle 12"/>
          <p:cNvSpPr/>
          <p:nvPr userDrawn="1"/>
        </p:nvSpPr>
        <p:spPr>
          <a:xfrm>
            <a:off x="0" y="0"/>
            <a:ext cx="1524000" cy="228600"/>
          </a:xfrm>
          <a:prstGeom prst="rect">
            <a:avLst/>
          </a:prstGeom>
          <a:solidFill>
            <a:srgbClr val="613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7A7"/>
              </a:solidFill>
            </a:endParaRPr>
          </a:p>
        </p:txBody>
      </p:sp>
      <p:sp>
        <p:nvSpPr>
          <p:cNvPr id="6" name="Rectangle 5"/>
          <p:cNvSpPr/>
          <p:nvPr userDrawn="1"/>
        </p:nvSpPr>
        <p:spPr>
          <a:xfrm>
            <a:off x="1524000" y="0"/>
            <a:ext cx="152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3048000" y="0"/>
            <a:ext cx="1524000" cy="228600"/>
          </a:xfrm>
          <a:prstGeom prst="rect">
            <a:avLst/>
          </a:prstGeom>
          <a:solidFill>
            <a:srgbClr val="5C8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2000" y="0"/>
            <a:ext cx="1524000" cy="228600"/>
          </a:xfrm>
          <a:prstGeom prst="rect">
            <a:avLst/>
          </a:prstGeom>
          <a:solidFill>
            <a:srgbClr val="C58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096000" y="0"/>
            <a:ext cx="1524000" cy="228600"/>
          </a:xfrm>
          <a:prstGeom prst="rect">
            <a:avLst/>
          </a:prstGeom>
          <a:solidFill>
            <a:srgbClr val="B6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20000" y="0"/>
            <a:ext cx="1524000" cy="228600"/>
          </a:xfrm>
          <a:prstGeom prst="rect">
            <a:avLst/>
          </a:prstGeom>
          <a:solidFill>
            <a:srgbClr val="C31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2492570"/>
            <a:ext cx="7484074" cy="187101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3778" y="4057059"/>
            <a:ext cx="5619278" cy="819741"/>
          </a:xfrm>
          <a:prstGeom prst="rect">
            <a:avLst/>
          </a:prstGeom>
        </p:spPr>
      </p:pic>
      <p:sp>
        <p:nvSpPr>
          <p:cNvPr id="21" name="Rectangle 20"/>
          <p:cNvSpPr/>
          <p:nvPr userDrawn="1"/>
        </p:nvSpPr>
        <p:spPr>
          <a:xfrm>
            <a:off x="0" y="6629400"/>
            <a:ext cx="1524000" cy="228600"/>
          </a:xfrm>
          <a:prstGeom prst="rect">
            <a:avLst/>
          </a:prstGeom>
          <a:solidFill>
            <a:srgbClr val="613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7A7"/>
              </a:solidFill>
            </a:endParaRPr>
          </a:p>
        </p:txBody>
      </p:sp>
      <p:sp>
        <p:nvSpPr>
          <p:cNvPr id="22" name="Rectangle 21"/>
          <p:cNvSpPr/>
          <p:nvPr userDrawn="1"/>
        </p:nvSpPr>
        <p:spPr>
          <a:xfrm>
            <a:off x="1524000" y="6629400"/>
            <a:ext cx="152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ectangle 22"/>
          <p:cNvSpPr/>
          <p:nvPr userDrawn="1"/>
        </p:nvSpPr>
        <p:spPr>
          <a:xfrm>
            <a:off x="3048000" y="6629400"/>
            <a:ext cx="1524000" cy="228600"/>
          </a:xfrm>
          <a:prstGeom prst="rect">
            <a:avLst/>
          </a:prstGeom>
          <a:solidFill>
            <a:srgbClr val="5C8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572000" y="6629400"/>
            <a:ext cx="1524000" cy="228600"/>
          </a:xfrm>
          <a:prstGeom prst="rect">
            <a:avLst/>
          </a:prstGeom>
          <a:solidFill>
            <a:srgbClr val="C58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096000" y="6629400"/>
            <a:ext cx="1524000" cy="228600"/>
          </a:xfrm>
          <a:prstGeom prst="rect">
            <a:avLst/>
          </a:prstGeom>
          <a:solidFill>
            <a:srgbClr val="B6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620000" y="6629400"/>
            <a:ext cx="1524000" cy="228600"/>
          </a:xfrm>
          <a:prstGeom prst="rect">
            <a:avLst/>
          </a:prstGeom>
          <a:solidFill>
            <a:srgbClr val="C31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56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2362200"/>
            <a:ext cx="6400800" cy="688975"/>
          </a:xfrm>
        </p:spPr>
        <p:txBody>
          <a:bodyPr lIns="0" tIns="0" rIns="0" bIns="0" anchor="t" anchorCtr="0">
            <a:normAutofit/>
          </a:bodyPr>
          <a:lstStyle>
            <a:lvl1pPr algn="l">
              <a:defRPr sz="3600" b="1" baseline="0">
                <a:solidFill>
                  <a:schemeClr val="accent6"/>
                </a:solidFill>
                <a:latin typeface="Garamond" panose="02020404030301010803" pitchFamily="18" charset="0"/>
              </a:defRPr>
            </a:lvl1pPr>
          </a:lstStyle>
          <a:p>
            <a:r>
              <a:rPr lang="en-US" dirty="0"/>
              <a:t>Divider Slide Title</a:t>
            </a:r>
          </a:p>
        </p:txBody>
      </p:sp>
      <p:cxnSp>
        <p:nvCxnSpPr>
          <p:cNvPr id="8" name="Straight Connector 7"/>
          <p:cNvCxnSpPr/>
          <p:nvPr userDrawn="1"/>
        </p:nvCxnSpPr>
        <p:spPr>
          <a:xfrm>
            <a:off x="0" y="3063286"/>
            <a:ext cx="6858000" cy="0"/>
          </a:xfrm>
          <a:prstGeom prst="line">
            <a:avLst/>
          </a:prstGeom>
          <a:ln>
            <a:solidFill>
              <a:srgbClr val="F7A11A"/>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1524000" cy="228600"/>
          </a:xfrm>
          <a:prstGeom prst="rect">
            <a:avLst/>
          </a:prstGeom>
          <a:solidFill>
            <a:srgbClr val="613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7A7"/>
              </a:solidFill>
            </a:endParaRPr>
          </a:p>
        </p:txBody>
      </p:sp>
      <p:sp>
        <p:nvSpPr>
          <p:cNvPr id="10" name="Rectangle 9"/>
          <p:cNvSpPr/>
          <p:nvPr userDrawn="1"/>
        </p:nvSpPr>
        <p:spPr>
          <a:xfrm>
            <a:off x="1524000" y="0"/>
            <a:ext cx="152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userDrawn="1"/>
        </p:nvSpPr>
        <p:spPr>
          <a:xfrm>
            <a:off x="3048000" y="0"/>
            <a:ext cx="1524000" cy="228600"/>
          </a:xfrm>
          <a:prstGeom prst="rect">
            <a:avLst/>
          </a:prstGeom>
          <a:solidFill>
            <a:srgbClr val="5C8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572000" y="0"/>
            <a:ext cx="1524000" cy="228600"/>
          </a:xfrm>
          <a:prstGeom prst="rect">
            <a:avLst/>
          </a:prstGeom>
          <a:solidFill>
            <a:srgbClr val="C58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096000" y="0"/>
            <a:ext cx="1524000" cy="228600"/>
          </a:xfrm>
          <a:prstGeom prst="rect">
            <a:avLst/>
          </a:prstGeom>
          <a:solidFill>
            <a:srgbClr val="B6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20000" y="0"/>
            <a:ext cx="1524000" cy="228600"/>
          </a:xfrm>
          <a:prstGeom prst="rect">
            <a:avLst/>
          </a:prstGeom>
          <a:solidFill>
            <a:srgbClr val="C31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134100"/>
            <a:ext cx="2286000" cy="571500"/>
          </a:xfrm>
          <a:prstGeom prst="rect">
            <a:avLst/>
          </a:prstGeom>
        </p:spPr>
      </p:pic>
    </p:spTree>
    <p:extLst>
      <p:ext uri="{BB962C8B-B14F-4D97-AF65-F5344CB8AC3E}">
        <p14:creationId xmlns:p14="http://schemas.microsoft.com/office/powerpoint/2010/main" val="9234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chemeClr val="accent6"/>
                </a:solidFill>
                <a:latin typeface="Garamond" panose="02020404030301010803" pitchFamily="18" charset="0"/>
              </a:defRPr>
            </a:lvl1pPr>
          </a:lstStyle>
          <a:p>
            <a:r>
              <a:rPr lang="en-US" dirty="0"/>
              <a:t>Page Header Goes Here</a:t>
            </a:r>
          </a:p>
        </p:txBody>
      </p:sp>
      <p:sp>
        <p:nvSpPr>
          <p:cNvPr id="3" name="Content Placeholder 2"/>
          <p:cNvSpPr>
            <a:spLocks noGrp="1"/>
          </p:cNvSpPr>
          <p:nvPr>
            <p:ph idx="1"/>
          </p:nvPr>
        </p:nvSpPr>
        <p:spPr>
          <a:xfrm>
            <a:off x="457200" y="1447800"/>
            <a:ext cx="5949656" cy="4268714"/>
          </a:xfrm>
        </p:spPr>
        <p:txBody>
          <a:bodyPr lIns="0" tIns="0" rIns="0" bIns="0"/>
          <a:lstStyle>
            <a:lvl1pPr>
              <a:defRPr sz="1800"/>
            </a:lvl1pPr>
            <a:lvl2pPr>
              <a:defRPr sz="1600"/>
            </a:lvl2pPr>
            <a:lvl3pPr>
              <a:defRPr sz="140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sp>
        <p:nvSpPr>
          <p:cNvPr id="14" name="Rectangle 13"/>
          <p:cNvSpPr/>
          <p:nvPr userDrawn="1"/>
        </p:nvSpPr>
        <p:spPr>
          <a:xfrm>
            <a:off x="0" y="0"/>
            <a:ext cx="1524000" cy="228600"/>
          </a:xfrm>
          <a:prstGeom prst="rect">
            <a:avLst/>
          </a:prstGeom>
          <a:solidFill>
            <a:srgbClr val="613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7A7"/>
              </a:solidFill>
            </a:endParaRPr>
          </a:p>
        </p:txBody>
      </p:sp>
      <p:sp>
        <p:nvSpPr>
          <p:cNvPr id="15" name="Rectangle 14"/>
          <p:cNvSpPr/>
          <p:nvPr userDrawn="1"/>
        </p:nvSpPr>
        <p:spPr>
          <a:xfrm>
            <a:off x="1524000" y="0"/>
            <a:ext cx="152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userDrawn="1"/>
        </p:nvSpPr>
        <p:spPr>
          <a:xfrm>
            <a:off x="3048000" y="0"/>
            <a:ext cx="1524000" cy="228600"/>
          </a:xfrm>
          <a:prstGeom prst="rect">
            <a:avLst/>
          </a:prstGeom>
          <a:solidFill>
            <a:srgbClr val="5C8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572000" y="0"/>
            <a:ext cx="1524000" cy="228600"/>
          </a:xfrm>
          <a:prstGeom prst="rect">
            <a:avLst/>
          </a:prstGeom>
          <a:solidFill>
            <a:srgbClr val="C58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6000" y="0"/>
            <a:ext cx="1524000" cy="228600"/>
          </a:xfrm>
          <a:prstGeom prst="rect">
            <a:avLst/>
          </a:prstGeom>
          <a:solidFill>
            <a:srgbClr val="B6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20000" y="0"/>
            <a:ext cx="1524000" cy="228600"/>
          </a:xfrm>
          <a:prstGeom prst="rect">
            <a:avLst/>
          </a:prstGeom>
          <a:solidFill>
            <a:srgbClr val="C31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134100"/>
            <a:ext cx="2286000" cy="571500"/>
          </a:xfrm>
          <a:prstGeom prst="rect">
            <a:avLst/>
          </a:prstGeom>
        </p:spPr>
      </p:pic>
    </p:spTree>
    <p:extLst>
      <p:ext uri="{BB962C8B-B14F-4D97-AF65-F5344CB8AC3E}">
        <p14:creationId xmlns:p14="http://schemas.microsoft.com/office/powerpoint/2010/main" val="10763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64D5-367C-4573-8E2A-F7F34257D24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85116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964D5-367C-4573-8E2A-F7F34257D24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12370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964D5-367C-4573-8E2A-F7F34257D24E}"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18601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964D5-367C-4573-8E2A-F7F34257D24E}"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383559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964D5-367C-4573-8E2A-F7F34257D24E}"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319062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964D5-367C-4573-8E2A-F7F34257D24E}"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340521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964D5-367C-4573-8E2A-F7F34257D24E}"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6B635-1196-434D-A806-09C0355471F6}" type="slidenum">
              <a:rPr lang="en-US" smtClean="0"/>
              <a:t>‹#›</a:t>
            </a:fld>
            <a:endParaRPr lang="en-US"/>
          </a:p>
        </p:txBody>
      </p:sp>
    </p:spTree>
    <p:extLst>
      <p:ext uri="{BB962C8B-B14F-4D97-AF65-F5344CB8AC3E}">
        <p14:creationId xmlns:p14="http://schemas.microsoft.com/office/powerpoint/2010/main" val="416263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964D5-367C-4573-8E2A-F7F34257D24E}" type="datetimeFigureOut">
              <a:rPr lang="en-US" smtClean="0"/>
              <a:t>10/22/2018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6B635-1196-434D-A806-09C0355471F6}" type="slidenum">
              <a:rPr lang="en-US" smtClean="0"/>
              <a:t>‹#›</a:t>
            </a:fld>
            <a:endParaRPr lang="en-US"/>
          </a:p>
        </p:txBody>
      </p:sp>
    </p:spTree>
    <p:extLst>
      <p:ext uri="{BB962C8B-B14F-4D97-AF65-F5344CB8AC3E}">
        <p14:creationId xmlns:p14="http://schemas.microsoft.com/office/powerpoint/2010/main" val="157574298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www.twitter.com/sfntwee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63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Hearing</a:t>
            </a:r>
          </a:p>
        </p:txBody>
      </p:sp>
      <p:sp>
        <p:nvSpPr>
          <p:cNvPr id="5" name="Content Placeholder 4"/>
          <p:cNvSpPr>
            <a:spLocks noGrp="1"/>
          </p:cNvSpPr>
          <p:nvPr>
            <p:ph idx="1"/>
          </p:nvPr>
        </p:nvSpPr>
        <p:spPr>
          <a:xfrm>
            <a:off x="457199" y="1447800"/>
            <a:ext cx="8177645" cy="4268714"/>
          </a:xfrm>
        </p:spPr>
        <p:txBody>
          <a:bodyPr/>
          <a:lstStyle/>
          <a:p>
            <a:r>
              <a:rPr lang="en-US" dirty="0"/>
              <a:t>The cochlea is responsible for the separation of frequencies.</a:t>
            </a:r>
          </a:p>
          <a:p>
            <a:endParaRPr lang="en-US" dirty="0"/>
          </a:p>
          <a:p>
            <a:endParaRPr lang="en-US" dirty="0"/>
          </a:p>
        </p:txBody>
      </p:sp>
      <p:pic>
        <p:nvPicPr>
          <p:cNvPr id="6" name="Picture 5"/>
          <p:cNvPicPr>
            <a:picLocks noChangeAspect="1"/>
          </p:cNvPicPr>
          <p:nvPr/>
        </p:nvPicPr>
        <p:blipFill>
          <a:blip r:embed="rId3"/>
          <a:stretch>
            <a:fillRect/>
          </a:stretch>
        </p:blipFill>
        <p:spPr>
          <a:xfrm>
            <a:off x="1226003" y="1963882"/>
            <a:ext cx="6646351" cy="3752632"/>
          </a:xfrm>
          <a:prstGeom prst="rect">
            <a:avLst/>
          </a:prstGeom>
        </p:spPr>
      </p:pic>
    </p:spTree>
    <p:extLst>
      <p:ext uri="{BB962C8B-B14F-4D97-AF65-F5344CB8AC3E}">
        <p14:creationId xmlns:p14="http://schemas.microsoft.com/office/powerpoint/2010/main" val="14865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Tasting Letters</a:t>
            </a:r>
          </a:p>
        </p:txBody>
      </p:sp>
      <p:sp>
        <p:nvSpPr>
          <p:cNvPr id="3" name="Content Placeholder 2"/>
          <p:cNvSpPr>
            <a:spLocks noGrp="1"/>
          </p:cNvSpPr>
          <p:nvPr>
            <p:ph idx="1"/>
          </p:nvPr>
        </p:nvSpPr>
        <p:spPr>
          <a:xfrm>
            <a:off x="457199" y="1447800"/>
            <a:ext cx="8146473" cy="542629"/>
          </a:xfrm>
        </p:spPr>
        <p:txBody>
          <a:bodyPr/>
          <a:lstStyle/>
          <a:p>
            <a:r>
              <a:rPr lang="en-US" dirty="0"/>
              <a:t>For people with the rare condition known as synesthesia their senses mix!</a:t>
            </a:r>
          </a:p>
          <a:p>
            <a:endParaRPr lang="en-US" dirty="0"/>
          </a:p>
        </p:txBody>
      </p:sp>
      <p:grpSp>
        <p:nvGrpSpPr>
          <p:cNvPr id="6" name="Group 5"/>
          <p:cNvGrpSpPr/>
          <p:nvPr/>
        </p:nvGrpSpPr>
        <p:grpSpPr>
          <a:xfrm>
            <a:off x="1884783" y="1737674"/>
            <a:ext cx="6139235" cy="4105468"/>
            <a:chOff x="1643495" y="1785857"/>
            <a:chExt cx="6737242" cy="4235457"/>
          </a:xfrm>
        </p:grpSpPr>
        <p:pic>
          <p:nvPicPr>
            <p:cNvPr id="4" name="Picture 3"/>
            <p:cNvPicPr>
              <a:picLocks noChangeAspect="1"/>
            </p:cNvPicPr>
            <p:nvPr/>
          </p:nvPicPr>
          <p:blipFill>
            <a:blip r:embed="rId3"/>
            <a:stretch>
              <a:fillRect/>
            </a:stretch>
          </p:blipFill>
          <p:spPr>
            <a:xfrm>
              <a:off x="4145280" y="1785857"/>
              <a:ext cx="4235457" cy="4235457"/>
            </a:xfrm>
            <a:prstGeom prst="rect">
              <a:avLst/>
            </a:prstGeom>
          </p:spPr>
        </p:pic>
        <p:sp>
          <p:nvSpPr>
            <p:cNvPr id="5" name="TextBox 4"/>
            <p:cNvSpPr txBox="1"/>
            <p:nvPr/>
          </p:nvSpPr>
          <p:spPr>
            <a:xfrm>
              <a:off x="1643495" y="2626312"/>
              <a:ext cx="2961410" cy="2554545"/>
            </a:xfrm>
            <a:prstGeom prst="rect">
              <a:avLst/>
            </a:prstGeom>
            <a:noFill/>
          </p:spPr>
          <p:txBody>
            <a:bodyPr wrap="square" rtlCol="0">
              <a:spAutoFit/>
            </a:bodyPr>
            <a:lstStyle/>
            <a:p>
              <a:r>
                <a:rPr lang="en-US" sz="16000" dirty="0"/>
                <a:t>S =</a:t>
              </a:r>
            </a:p>
          </p:txBody>
        </p:sp>
      </p:grpSp>
    </p:spTree>
    <p:extLst>
      <p:ext uri="{BB962C8B-B14F-4D97-AF65-F5344CB8AC3E}">
        <p14:creationId xmlns:p14="http://schemas.microsoft.com/office/powerpoint/2010/main" val="82638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Taste</a:t>
            </a:r>
          </a:p>
        </p:txBody>
      </p:sp>
      <p:sp>
        <p:nvSpPr>
          <p:cNvPr id="3" name="Content Placeholder 2"/>
          <p:cNvSpPr>
            <a:spLocks noGrp="1"/>
          </p:cNvSpPr>
          <p:nvPr>
            <p:ph idx="1"/>
          </p:nvPr>
        </p:nvSpPr>
        <p:spPr>
          <a:xfrm>
            <a:off x="457200" y="1447801"/>
            <a:ext cx="8021782" cy="816460"/>
          </a:xfrm>
        </p:spPr>
        <p:txBody>
          <a:bodyPr/>
          <a:lstStyle/>
          <a:p>
            <a:r>
              <a:rPr lang="en-US" dirty="0"/>
              <a:t>Every person has between 5,000 and 10,000 taste buds. Each taste bud consists of 50 to 100 specialized sensory cells, which are stimulated by </a:t>
            </a:r>
            <a:r>
              <a:rPr lang="en-US" dirty="0" err="1"/>
              <a:t>tastants</a:t>
            </a:r>
            <a:r>
              <a:rPr lang="en-US" dirty="0"/>
              <a:t> such as sugars, salts, or acids.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126" y="2264261"/>
            <a:ext cx="6763748" cy="3818915"/>
          </a:xfrm>
          <a:prstGeom prst="rect">
            <a:avLst/>
          </a:prstGeom>
        </p:spPr>
      </p:pic>
    </p:spTree>
    <p:extLst>
      <p:ext uri="{BB962C8B-B14F-4D97-AF65-F5344CB8AC3E}">
        <p14:creationId xmlns:p14="http://schemas.microsoft.com/office/powerpoint/2010/main" val="115794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a:xfrm>
            <a:off x="457200" y="1752600"/>
            <a:ext cx="8125691" cy="735563"/>
          </a:xfrm>
        </p:spPr>
        <p:txBody>
          <a:bodyPr/>
          <a:lstStyle/>
          <a:p>
            <a:pPr lvl="0"/>
            <a:r>
              <a:rPr lang="en-US" dirty="0"/>
              <a:t>Taste and smell are separate senses with their own receptor organs, yet they are intimately entwined. </a:t>
            </a:r>
          </a:p>
          <a:p>
            <a:endParaRPr lang="en-US" dirty="0"/>
          </a:p>
        </p:txBody>
      </p:sp>
      <p:pic>
        <p:nvPicPr>
          <p:cNvPr id="4" name="Picture 3"/>
          <p:cNvPicPr>
            <a:picLocks noChangeAspect="1"/>
          </p:cNvPicPr>
          <p:nvPr/>
        </p:nvPicPr>
        <p:blipFill>
          <a:blip r:embed="rId3"/>
          <a:stretch>
            <a:fillRect/>
          </a:stretch>
        </p:blipFill>
        <p:spPr>
          <a:xfrm>
            <a:off x="745546" y="2488163"/>
            <a:ext cx="7652907" cy="2359646"/>
          </a:xfrm>
          <a:prstGeom prst="rect">
            <a:avLst/>
          </a:prstGeom>
        </p:spPr>
      </p:pic>
    </p:spTree>
    <p:extLst>
      <p:ext uri="{BB962C8B-B14F-4D97-AF65-F5344CB8AC3E}">
        <p14:creationId xmlns:p14="http://schemas.microsoft.com/office/powerpoint/2010/main" val="3584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Smell (and Taste)</a:t>
            </a:r>
          </a:p>
        </p:txBody>
      </p:sp>
      <p:pic>
        <p:nvPicPr>
          <p:cNvPr id="4" name="Content Placeholder 3"/>
          <p:cNvPicPr>
            <a:picLocks noGrp="1" noChangeAspect="1"/>
          </p:cNvPicPr>
          <p:nvPr>
            <p:ph idx="1"/>
          </p:nvPr>
        </p:nvPicPr>
        <p:blipFill>
          <a:blip r:embed="rId3"/>
          <a:stretch>
            <a:fillRect/>
          </a:stretch>
        </p:blipFill>
        <p:spPr>
          <a:xfrm>
            <a:off x="2276820" y="1143000"/>
            <a:ext cx="4744221" cy="4843751"/>
          </a:xfrm>
          <a:prstGeom prst="rect">
            <a:avLst/>
          </a:prstGeom>
        </p:spPr>
      </p:pic>
    </p:spTree>
    <p:extLst>
      <p:ext uri="{BB962C8B-B14F-4D97-AF65-F5344CB8AC3E}">
        <p14:creationId xmlns:p14="http://schemas.microsoft.com/office/powerpoint/2010/main" val="4700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Smell</a:t>
            </a:r>
          </a:p>
        </p:txBody>
      </p:sp>
      <p:pic>
        <p:nvPicPr>
          <p:cNvPr id="4" name="Picture 3"/>
          <p:cNvPicPr>
            <a:picLocks noChangeAspect="1"/>
          </p:cNvPicPr>
          <p:nvPr/>
        </p:nvPicPr>
        <p:blipFill>
          <a:blip r:embed="rId3"/>
          <a:stretch>
            <a:fillRect/>
          </a:stretch>
        </p:blipFill>
        <p:spPr>
          <a:xfrm>
            <a:off x="920572" y="1370045"/>
            <a:ext cx="7302856" cy="4117910"/>
          </a:xfrm>
          <a:prstGeom prst="rect">
            <a:avLst/>
          </a:prstGeom>
        </p:spPr>
      </p:pic>
    </p:spTree>
    <p:extLst>
      <p:ext uri="{BB962C8B-B14F-4D97-AF65-F5344CB8AC3E}">
        <p14:creationId xmlns:p14="http://schemas.microsoft.com/office/powerpoint/2010/main" val="253685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Touch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19" y="1757225"/>
            <a:ext cx="8188761" cy="3343549"/>
          </a:xfrm>
          <a:prstGeom prst="rect">
            <a:avLst/>
          </a:prstGeom>
        </p:spPr>
      </p:pic>
    </p:spTree>
    <p:extLst>
      <p:ext uri="{BB962C8B-B14F-4D97-AF65-F5344CB8AC3E}">
        <p14:creationId xmlns:p14="http://schemas.microsoft.com/office/powerpoint/2010/main" val="97594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Touch</a:t>
            </a:r>
          </a:p>
        </p:txBody>
      </p:sp>
      <p:pic>
        <p:nvPicPr>
          <p:cNvPr id="4" name="Picture 3"/>
          <p:cNvPicPr>
            <a:picLocks noChangeAspect="1"/>
          </p:cNvPicPr>
          <p:nvPr/>
        </p:nvPicPr>
        <p:blipFill>
          <a:blip r:embed="rId3"/>
          <a:stretch>
            <a:fillRect/>
          </a:stretch>
        </p:blipFill>
        <p:spPr>
          <a:xfrm>
            <a:off x="710242" y="1248592"/>
            <a:ext cx="7723515" cy="4360815"/>
          </a:xfrm>
          <a:prstGeom prst="rect">
            <a:avLst/>
          </a:prstGeom>
        </p:spPr>
      </p:pic>
    </p:spTree>
    <p:extLst>
      <p:ext uri="{BB962C8B-B14F-4D97-AF65-F5344CB8AC3E}">
        <p14:creationId xmlns:p14="http://schemas.microsoft.com/office/powerpoint/2010/main" val="189007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Wait, There’s More!</a:t>
            </a:r>
          </a:p>
        </p:txBody>
      </p:sp>
      <p:sp>
        <p:nvSpPr>
          <p:cNvPr id="3" name="Content Placeholder 2"/>
          <p:cNvSpPr>
            <a:spLocks noGrp="1"/>
          </p:cNvSpPr>
          <p:nvPr>
            <p:ph idx="1"/>
          </p:nvPr>
        </p:nvSpPr>
        <p:spPr>
          <a:xfrm>
            <a:off x="457199" y="1447800"/>
            <a:ext cx="8104909" cy="4268714"/>
          </a:xfrm>
        </p:spPr>
        <p:txBody>
          <a:bodyPr/>
          <a:lstStyle/>
          <a:p>
            <a:r>
              <a:rPr lang="en-US" dirty="0"/>
              <a:t>Proprioception is often referred to as the sixth sense, which can sound a bit like a superpower.</a:t>
            </a:r>
          </a:p>
        </p:txBody>
      </p:sp>
      <p:pic>
        <p:nvPicPr>
          <p:cNvPr id="1026" name="Picture 2" descr="Fresh Creative Commons Photography 25 Best Ideas About Superhero Silhouette On Pinte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485" y="2095391"/>
            <a:ext cx="2940335" cy="392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3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Proprioception </a:t>
            </a:r>
          </a:p>
        </p:txBody>
      </p:sp>
      <p:sp>
        <p:nvSpPr>
          <p:cNvPr id="3" name="Content Placeholder 2"/>
          <p:cNvSpPr>
            <a:spLocks noGrp="1"/>
          </p:cNvSpPr>
          <p:nvPr>
            <p:ph idx="1"/>
          </p:nvPr>
        </p:nvSpPr>
        <p:spPr>
          <a:xfrm>
            <a:off x="503959" y="2268116"/>
            <a:ext cx="8136082" cy="2321767"/>
          </a:xfrm>
        </p:spPr>
        <p:txBody>
          <a:bodyPr/>
          <a:lstStyle/>
          <a:p>
            <a:pPr lvl="0"/>
            <a:r>
              <a:rPr lang="en-US" dirty="0"/>
              <a:t>Proprioception is your sense of the relative positions of your body parts and the effort being put into movement. Without proprioception you wouldn’t be able to walk or scratch your nose with your eyes closed.</a:t>
            </a:r>
          </a:p>
          <a:p>
            <a:pPr marL="0" lvl="0" indent="0">
              <a:buNone/>
            </a:pPr>
            <a:endParaRPr lang="en-US" dirty="0"/>
          </a:p>
          <a:p>
            <a:r>
              <a:rPr lang="en-US" dirty="0"/>
              <a:t>The brain also relies on cutaneous mechanoreceptors located in the skin for information about stretch, pressure, and vibration. These receptors also help with sensing joint position and movement.</a:t>
            </a:r>
          </a:p>
          <a:p>
            <a:pPr lvl="0"/>
            <a:endParaRPr lang="en-US" dirty="0"/>
          </a:p>
        </p:txBody>
      </p:sp>
    </p:spTree>
    <p:extLst>
      <p:ext uri="{BB962C8B-B14F-4D97-AF65-F5344CB8AC3E}">
        <p14:creationId xmlns:p14="http://schemas.microsoft.com/office/powerpoint/2010/main" val="426559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1"/>
            <a:ext cx="6781800" cy="685800"/>
          </a:xfrm>
        </p:spPr>
        <p:txBody>
          <a:bodyPr>
            <a:normAutofit/>
          </a:bodyPr>
          <a:lstStyle/>
          <a:p>
            <a:r>
              <a:rPr lang="en-US" dirty="0"/>
              <a:t>The Senses </a:t>
            </a:r>
          </a:p>
        </p:txBody>
      </p:sp>
      <p:sp>
        <p:nvSpPr>
          <p:cNvPr id="3" name="Subtitle 2"/>
          <p:cNvSpPr>
            <a:spLocks noGrp="1"/>
          </p:cNvSpPr>
          <p:nvPr>
            <p:ph type="subTitle" idx="4294967295"/>
          </p:nvPr>
        </p:nvSpPr>
        <p:spPr>
          <a:xfrm>
            <a:off x="481256" y="3200400"/>
            <a:ext cx="4343400" cy="381000"/>
          </a:xfrm>
        </p:spPr>
        <p:txBody>
          <a:bodyPr>
            <a:normAutofit fontScale="85000" lnSpcReduction="20000"/>
          </a:bodyPr>
          <a:lstStyle/>
          <a:p>
            <a:pPr marL="0" indent="0">
              <a:buNone/>
            </a:pPr>
            <a:r>
              <a:rPr lang="en-US" dirty="0"/>
              <a:t>How We Experience the World</a:t>
            </a:r>
          </a:p>
        </p:txBody>
      </p:sp>
    </p:spTree>
    <p:extLst>
      <p:ext uri="{BB962C8B-B14F-4D97-AF65-F5344CB8AC3E}">
        <p14:creationId xmlns:p14="http://schemas.microsoft.com/office/powerpoint/2010/main" val="205430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3076" y="5756905"/>
            <a:ext cx="5882640" cy="830997"/>
          </a:xfrm>
          <a:prstGeom prst="rect">
            <a:avLst/>
          </a:prstGeom>
          <a:noFill/>
        </p:spPr>
        <p:txBody>
          <a:bodyPr wrap="square" rtlCol="0">
            <a:spAutoFit/>
          </a:bodyPr>
          <a:lstStyle/>
          <a:p>
            <a:pPr algn="ctr"/>
            <a:r>
              <a:rPr lang="en-US" sz="1600" dirty="0">
                <a:solidFill>
                  <a:schemeClr val="accent6"/>
                </a:solidFill>
              </a:rPr>
              <a:t>Follow </a:t>
            </a:r>
            <a:r>
              <a:rPr lang="en-US" sz="1600" i="1" dirty="0">
                <a:solidFill>
                  <a:schemeClr val="accent6"/>
                </a:solidFill>
              </a:rPr>
              <a:t>BrainFacts.org</a:t>
            </a:r>
            <a:r>
              <a:rPr lang="en-US" sz="1600" dirty="0">
                <a:solidFill>
                  <a:schemeClr val="accent6"/>
                </a:solidFill>
              </a:rPr>
              <a:t>   </a:t>
            </a:r>
            <a:endParaRPr lang="en-US" sz="1600" dirty="0">
              <a:solidFill>
                <a:schemeClr val="accent6"/>
              </a:solidFill>
              <a:hlinkClick r:id="rId3"/>
            </a:endParaRPr>
          </a:p>
          <a:p>
            <a:pPr algn="ctr"/>
            <a:r>
              <a:rPr lang="en-US" sz="1600" dirty="0">
                <a:solidFill>
                  <a:schemeClr val="accent6"/>
                </a:solidFill>
              </a:rPr>
              <a:t>@</a:t>
            </a:r>
            <a:r>
              <a:rPr lang="en-US" sz="1600" dirty="0" err="1">
                <a:solidFill>
                  <a:schemeClr val="accent6"/>
                </a:solidFill>
              </a:rPr>
              <a:t>Brain_Facts_org</a:t>
            </a:r>
            <a:endParaRPr lang="en-US" sz="1600" dirty="0">
              <a:solidFill>
                <a:schemeClr val="accent6"/>
              </a:solidFill>
            </a:endParaRPr>
          </a:p>
          <a:p>
            <a:pPr algn="ctr"/>
            <a:r>
              <a:rPr lang="en-US" sz="1600" dirty="0">
                <a:solidFill>
                  <a:schemeClr val="accent6"/>
                </a:solidFill>
              </a:rPr>
              <a:t>  https://www.facebook.com/BrainFactsOrg</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368" y="5802833"/>
            <a:ext cx="369571" cy="36957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807" y="5802834"/>
            <a:ext cx="369571" cy="36957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373" y="2870561"/>
            <a:ext cx="6675932" cy="1151023"/>
          </a:xfrm>
          <a:prstGeom prst="rect">
            <a:avLst/>
          </a:prstGeom>
        </p:spPr>
      </p:pic>
    </p:spTree>
    <p:extLst>
      <p:ext uri="{BB962C8B-B14F-4D97-AF65-F5344CB8AC3E}">
        <p14:creationId xmlns:p14="http://schemas.microsoft.com/office/powerpoint/2010/main" val="360298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Cells</a:t>
            </a:r>
          </a:p>
        </p:txBody>
      </p:sp>
      <p:grpSp>
        <p:nvGrpSpPr>
          <p:cNvPr id="27" name="Group 26">
            <a:extLst>
              <a:ext uri="{FF2B5EF4-FFF2-40B4-BE49-F238E27FC236}">
                <a16:creationId xmlns:a16="http://schemas.microsoft.com/office/drawing/2014/main" id="{F3917A1D-D00D-43C2-807D-B7943ABA4DCD}"/>
              </a:ext>
            </a:extLst>
          </p:cNvPr>
          <p:cNvGrpSpPr/>
          <p:nvPr/>
        </p:nvGrpSpPr>
        <p:grpSpPr>
          <a:xfrm>
            <a:off x="627751" y="2326337"/>
            <a:ext cx="7888497" cy="2561356"/>
            <a:chOff x="457200" y="2009096"/>
            <a:chExt cx="7888497" cy="2561356"/>
          </a:xfrm>
        </p:grpSpPr>
        <p:grpSp>
          <p:nvGrpSpPr>
            <p:cNvPr id="25" name="Group 24">
              <a:extLst>
                <a:ext uri="{FF2B5EF4-FFF2-40B4-BE49-F238E27FC236}">
                  <a16:creationId xmlns:a16="http://schemas.microsoft.com/office/drawing/2014/main" id="{8678394D-078C-49D2-B41A-D5B4499BAC16}"/>
                </a:ext>
              </a:extLst>
            </p:cNvPr>
            <p:cNvGrpSpPr/>
            <p:nvPr/>
          </p:nvGrpSpPr>
          <p:grpSpPr>
            <a:xfrm>
              <a:off x="457200" y="2009096"/>
              <a:ext cx="7888497" cy="2561356"/>
              <a:chOff x="225309" y="4144890"/>
              <a:chExt cx="7888497" cy="2561356"/>
            </a:xfrm>
          </p:grpSpPr>
          <p:pic>
            <p:nvPicPr>
              <p:cNvPr id="4" name="Picture 3"/>
              <p:cNvPicPr>
                <a:picLocks noChangeAspect="1"/>
              </p:cNvPicPr>
              <p:nvPr/>
            </p:nvPicPr>
            <p:blipFill>
              <a:blip r:embed="rId3"/>
              <a:stretch>
                <a:fillRect/>
              </a:stretch>
            </p:blipFill>
            <p:spPr>
              <a:xfrm>
                <a:off x="225309" y="4223137"/>
                <a:ext cx="3728683" cy="2412677"/>
              </a:xfrm>
              <a:prstGeom prst="rect">
                <a:avLst/>
              </a:prstGeom>
            </p:spPr>
          </p:pic>
          <p:pic>
            <p:nvPicPr>
              <p:cNvPr id="41" name="Picture 40"/>
              <p:cNvPicPr>
                <a:picLocks noChangeAspect="1"/>
              </p:cNvPicPr>
              <p:nvPr/>
            </p:nvPicPr>
            <p:blipFill>
              <a:blip r:embed="rId3"/>
              <a:stretch>
                <a:fillRect/>
              </a:stretch>
            </p:blipFill>
            <p:spPr>
              <a:xfrm>
                <a:off x="4385123" y="4293569"/>
                <a:ext cx="3728683" cy="2412677"/>
              </a:xfrm>
              <a:prstGeom prst="rect">
                <a:avLst/>
              </a:prstGeom>
            </p:spPr>
          </p:pic>
          <p:grpSp>
            <p:nvGrpSpPr>
              <p:cNvPr id="24" name="Group 23">
                <a:extLst>
                  <a:ext uri="{FF2B5EF4-FFF2-40B4-BE49-F238E27FC236}">
                    <a16:creationId xmlns:a16="http://schemas.microsoft.com/office/drawing/2014/main" id="{344B0461-6C91-49CE-B298-BF18F5932A29}"/>
                  </a:ext>
                </a:extLst>
              </p:cNvPr>
              <p:cNvGrpSpPr/>
              <p:nvPr/>
            </p:nvGrpSpPr>
            <p:grpSpPr>
              <a:xfrm>
                <a:off x="1658436" y="4144890"/>
                <a:ext cx="5689933" cy="2497413"/>
                <a:chOff x="1658436" y="4144890"/>
                <a:chExt cx="5689933" cy="2497413"/>
              </a:xfrm>
            </p:grpSpPr>
            <p:grpSp>
              <p:nvGrpSpPr>
                <p:cNvPr id="18" name="Group 17">
                  <a:extLst>
                    <a:ext uri="{FF2B5EF4-FFF2-40B4-BE49-F238E27FC236}">
                      <a16:creationId xmlns:a16="http://schemas.microsoft.com/office/drawing/2014/main" id="{8CA6670E-9C77-4FDA-98ED-E94BB213B6AD}"/>
                    </a:ext>
                  </a:extLst>
                </p:cNvPr>
                <p:cNvGrpSpPr/>
                <p:nvPr/>
              </p:nvGrpSpPr>
              <p:grpSpPr>
                <a:xfrm>
                  <a:off x="1876638" y="4613564"/>
                  <a:ext cx="1153391" cy="589341"/>
                  <a:chOff x="1876638" y="4613564"/>
                  <a:chExt cx="1153391" cy="589341"/>
                </a:xfrm>
              </p:grpSpPr>
              <p:grpSp>
                <p:nvGrpSpPr>
                  <p:cNvPr id="15" name="Group 14">
                    <a:extLst>
                      <a:ext uri="{FF2B5EF4-FFF2-40B4-BE49-F238E27FC236}">
                        <a16:creationId xmlns:a16="http://schemas.microsoft.com/office/drawing/2014/main" id="{B1DE98F6-50C1-45B9-941F-924DB48D038F}"/>
                      </a:ext>
                    </a:extLst>
                  </p:cNvPr>
                  <p:cNvGrpSpPr/>
                  <p:nvPr/>
                </p:nvGrpSpPr>
                <p:grpSpPr>
                  <a:xfrm>
                    <a:off x="1876638" y="4613564"/>
                    <a:ext cx="1153391" cy="460748"/>
                    <a:chOff x="1876638" y="4613564"/>
                    <a:chExt cx="1153391" cy="460748"/>
                  </a:xfrm>
                </p:grpSpPr>
                <p:cxnSp>
                  <p:nvCxnSpPr>
                    <p:cNvPr id="9" name="Straight Arrow Connector 8"/>
                    <p:cNvCxnSpPr/>
                    <p:nvPr/>
                  </p:nvCxnSpPr>
                  <p:spPr>
                    <a:xfrm>
                      <a:off x="2453333" y="4613564"/>
                      <a:ext cx="0" cy="454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76638" y="5074312"/>
                      <a:ext cx="11533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C60FBB9-242A-4050-B184-6988925E6241}"/>
                      </a:ext>
                    </a:extLst>
                  </p:cNvPr>
                  <p:cNvGrpSpPr/>
                  <p:nvPr/>
                </p:nvGrpSpPr>
                <p:grpSpPr>
                  <a:xfrm>
                    <a:off x="1876638" y="5067823"/>
                    <a:ext cx="1153391" cy="135082"/>
                    <a:chOff x="1876638" y="5067823"/>
                    <a:chExt cx="1153391" cy="135082"/>
                  </a:xfrm>
                </p:grpSpPr>
                <p:cxnSp>
                  <p:nvCxnSpPr>
                    <p:cNvPr id="14" name="Straight Connector 13"/>
                    <p:cNvCxnSpPr/>
                    <p:nvPr/>
                  </p:nvCxnSpPr>
                  <p:spPr>
                    <a:xfrm>
                      <a:off x="3030029" y="5067823"/>
                      <a:ext cx="0" cy="135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76638" y="5067823"/>
                      <a:ext cx="0" cy="8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 name="TextBox 20"/>
                <p:cNvSpPr txBox="1"/>
                <p:nvPr/>
              </p:nvSpPr>
              <p:spPr>
                <a:xfrm>
                  <a:off x="2132453" y="4144890"/>
                  <a:ext cx="1054679" cy="369332"/>
                </a:xfrm>
                <a:prstGeom prst="rect">
                  <a:avLst/>
                </a:prstGeom>
                <a:noFill/>
              </p:spPr>
              <p:txBody>
                <a:bodyPr wrap="square" rtlCol="0">
                  <a:spAutoFit/>
                </a:bodyPr>
                <a:lstStyle/>
                <a:p>
                  <a:r>
                    <a:rPr lang="en-US" dirty="0"/>
                    <a:t>Axon</a:t>
                  </a:r>
                </a:p>
              </p:txBody>
            </p:sp>
            <p:grpSp>
              <p:nvGrpSpPr>
                <p:cNvPr id="7" name="Group 6">
                  <a:extLst>
                    <a:ext uri="{FF2B5EF4-FFF2-40B4-BE49-F238E27FC236}">
                      <a16:creationId xmlns:a16="http://schemas.microsoft.com/office/drawing/2014/main" id="{B56A0BC5-4473-4723-87D4-1579EF39427A}"/>
                    </a:ext>
                  </a:extLst>
                </p:cNvPr>
                <p:cNvGrpSpPr/>
                <p:nvPr/>
              </p:nvGrpSpPr>
              <p:grpSpPr>
                <a:xfrm>
                  <a:off x="4084489" y="4503292"/>
                  <a:ext cx="115298" cy="698219"/>
                  <a:chOff x="4084489" y="4503292"/>
                  <a:chExt cx="115298" cy="698219"/>
                </a:xfrm>
              </p:grpSpPr>
              <p:cxnSp>
                <p:nvCxnSpPr>
                  <p:cNvPr id="35" name="Straight Arrow Connector 34"/>
                  <p:cNvCxnSpPr/>
                  <p:nvPr/>
                </p:nvCxnSpPr>
                <p:spPr>
                  <a:xfrm flipH="1">
                    <a:off x="4084489" y="4503292"/>
                    <a:ext cx="38964" cy="698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14682" y="4504053"/>
                    <a:ext cx="85105" cy="451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187132" y="4148807"/>
                  <a:ext cx="2103333" cy="369332"/>
                </a:xfrm>
                <a:prstGeom prst="rect">
                  <a:avLst/>
                </a:prstGeom>
                <a:noFill/>
              </p:spPr>
              <p:txBody>
                <a:bodyPr wrap="square" rtlCol="0">
                  <a:spAutoFit/>
                </a:bodyPr>
                <a:lstStyle/>
                <a:p>
                  <a:r>
                    <a:rPr lang="en-US" dirty="0"/>
                    <a:t>Neurotransmitters</a:t>
                  </a:r>
                </a:p>
              </p:txBody>
            </p:sp>
            <p:sp>
              <p:nvSpPr>
                <p:cNvPr id="20" name="TextBox 19"/>
                <p:cNvSpPr txBox="1"/>
                <p:nvPr/>
              </p:nvSpPr>
              <p:spPr>
                <a:xfrm>
                  <a:off x="5924815" y="4154198"/>
                  <a:ext cx="1423554" cy="369332"/>
                </a:xfrm>
                <a:prstGeom prst="rect">
                  <a:avLst/>
                </a:prstGeom>
                <a:noFill/>
              </p:spPr>
              <p:txBody>
                <a:bodyPr wrap="square" rtlCol="0">
                  <a:spAutoFit/>
                </a:bodyPr>
                <a:lstStyle/>
                <a:p>
                  <a:r>
                    <a:rPr lang="en-US" dirty="0"/>
                    <a:t>Dendrites</a:t>
                  </a:r>
                </a:p>
              </p:txBody>
            </p:sp>
            <p:grpSp>
              <p:nvGrpSpPr>
                <p:cNvPr id="10" name="Group 9">
                  <a:extLst>
                    <a:ext uri="{FF2B5EF4-FFF2-40B4-BE49-F238E27FC236}">
                      <a16:creationId xmlns:a16="http://schemas.microsoft.com/office/drawing/2014/main" id="{BEF4B2B1-A382-469F-B558-6D6E5661FEE9}"/>
                    </a:ext>
                  </a:extLst>
                </p:cNvPr>
                <p:cNvGrpSpPr/>
                <p:nvPr/>
              </p:nvGrpSpPr>
              <p:grpSpPr>
                <a:xfrm>
                  <a:off x="5290465" y="4503292"/>
                  <a:ext cx="1151899" cy="337401"/>
                  <a:chOff x="5290465" y="4503292"/>
                  <a:chExt cx="1151899" cy="337401"/>
                </a:xfrm>
              </p:grpSpPr>
              <p:cxnSp>
                <p:nvCxnSpPr>
                  <p:cNvPr id="8" name="Straight Arrow Connector 7"/>
                  <p:cNvCxnSpPr/>
                  <p:nvPr/>
                </p:nvCxnSpPr>
                <p:spPr>
                  <a:xfrm flipH="1">
                    <a:off x="6026727" y="4503292"/>
                    <a:ext cx="415637" cy="337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5290465" y="4503292"/>
                    <a:ext cx="1151899" cy="337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 name="TextBox 12"/>
                <p:cNvSpPr txBox="1"/>
                <p:nvPr/>
              </p:nvSpPr>
              <p:spPr>
                <a:xfrm>
                  <a:off x="1658436" y="6272971"/>
                  <a:ext cx="1589794" cy="369332"/>
                </a:xfrm>
                <a:prstGeom prst="rect">
                  <a:avLst/>
                </a:prstGeom>
                <a:noFill/>
              </p:spPr>
              <p:txBody>
                <a:bodyPr wrap="none" rtlCol="0">
                  <a:spAutoFit/>
                </a:bodyPr>
                <a:lstStyle/>
                <a:p>
                  <a:r>
                    <a:rPr lang="en-US" dirty="0"/>
                    <a:t>Axon terminals</a:t>
                  </a:r>
                </a:p>
              </p:txBody>
            </p:sp>
            <p:grpSp>
              <p:nvGrpSpPr>
                <p:cNvPr id="23" name="Group 22">
                  <a:extLst>
                    <a:ext uri="{FF2B5EF4-FFF2-40B4-BE49-F238E27FC236}">
                      <a16:creationId xmlns:a16="http://schemas.microsoft.com/office/drawing/2014/main" id="{1DE17186-97D1-4391-8702-2FFF2C2DBE32}"/>
                    </a:ext>
                  </a:extLst>
                </p:cNvPr>
                <p:cNvGrpSpPr/>
                <p:nvPr/>
              </p:nvGrpSpPr>
              <p:grpSpPr>
                <a:xfrm>
                  <a:off x="2659792" y="5912427"/>
                  <a:ext cx="773774" cy="436418"/>
                  <a:chOff x="2659792" y="5912427"/>
                  <a:chExt cx="773774" cy="436418"/>
                </a:xfrm>
              </p:grpSpPr>
              <p:cxnSp>
                <p:nvCxnSpPr>
                  <p:cNvPr id="17" name="Straight Arrow Connector 16"/>
                  <p:cNvCxnSpPr/>
                  <p:nvPr/>
                </p:nvCxnSpPr>
                <p:spPr>
                  <a:xfrm flipV="1">
                    <a:off x="2659792" y="5912427"/>
                    <a:ext cx="665299" cy="436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2659792" y="6054080"/>
                    <a:ext cx="773774" cy="281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grpSp>
          <p:nvGrpSpPr>
            <p:cNvPr id="26" name="Group 25">
              <a:extLst>
                <a:ext uri="{FF2B5EF4-FFF2-40B4-BE49-F238E27FC236}">
                  <a16:creationId xmlns:a16="http://schemas.microsoft.com/office/drawing/2014/main" id="{8E032C2D-B734-45F0-BCF5-27F2AC9B2E02}"/>
                </a:ext>
              </a:extLst>
            </p:cNvPr>
            <p:cNvGrpSpPr/>
            <p:nvPr/>
          </p:nvGrpSpPr>
          <p:grpSpPr>
            <a:xfrm>
              <a:off x="4025787" y="2999570"/>
              <a:ext cx="581185" cy="797221"/>
              <a:chOff x="3698064" y="4997207"/>
              <a:chExt cx="581185" cy="797221"/>
            </a:xfrm>
          </p:grpSpPr>
          <p:sp>
            <p:nvSpPr>
              <p:cNvPr id="31" name="Oval 30"/>
              <p:cNvSpPr/>
              <p:nvPr/>
            </p:nvSpPr>
            <p:spPr>
              <a:xfrm>
                <a:off x="4019165" y="5240411"/>
                <a:ext cx="77105" cy="77105"/>
              </a:xfrm>
              <a:prstGeom prst="ellipse">
                <a:avLst/>
              </a:prstGeom>
              <a:solidFill>
                <a:srgbClr val="B61973"/>
              </a:solidFill>
              <a:ln>
                <a:solidFill>
                  <a:srgbClr val="B61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202144" y="4997207"/>
                <a:ext cx="77105" cy="77105"/>
              </a:xfrm>
              <a:prstGeom prst="ellipse">
                <a:avLst/>
              </a:prstGeom>
              <a:solidFill>
                <a:srgbClr val="B61973"/>
              </a:solidFill>
              <a:ln>
                <a:solidFill>
                  <a:srgbClr val="B61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698064" y="5538424"/>
                <a:ext cx="77105" cy="77105"/>
              </a:xfrm>
              <a:prstGeom prst="ellipse">
                <a:avLst/>
              </a:prstGeom>
              <a:solidFill>
                <a:srgbClr val="B61973"/>
              </a:solidFill>
              <a:ln>
                <a:solidFill>
                  <a:srgbClr val="B61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04851" y="5472613"/>
                <a:ext cx="77105" cy="77105"/>
              </a:xfrm>
              <a:prstGeom prst="ellipse">
                <a:avLst/>
              </a:prstGeom>
              <a:solidFill>
                <a:srgbClr val="B61973"/>
              </a:solidFill>
              <a:ln>
                <a:solidFill>
                  <a:srgbClr val="B61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01371" y="5717323"/>
                <a:ext cx="77105" cy="77105"/>
              </a:xfrm>
              <a:prstGeom prst="ellipse">
                <a:avLst/>
              </a:prstGeom>
              <a:solidFill>
                <a:srgbClr val="B61973"/>
              </a:solidFill>
              <a:ln>
                <a:solidFill>
                  <a:srgbClr val="B61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02144" y="5311146"/>
                <a:ext cx="77105" cy="77105"/>
              </a:xfrm>
              <a:prstGeom prst="ellipse">
                <a:avLst/>
              </a:prstGeom>
              <a:solidFill>
                <a:srgbClr val="B61973"/>
              </a:solidFill>
              <a:ln>
                <a:solidFill>
                  <a:srgbClr val="B61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9118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Optical Illusions</a:t>
            </a:r>
          </a:p>
        </p:txBody>
      </p:sp>
      <p:pic>
        <p:nvPicPr>
          <p:cNvPr id="5" name="Content Placeholder 4"/>
          <p:cNvPicPr>
            <a:picLocks noGrp="1" noChangeAspect="1"/>
          </p:cNvPicPr>
          <p:nvPr>
            <p:ph idx="1"/>
          </p:nvPr>
        </p:nvPicPr>
        <p:blipFill>
          <a:blip r:embed="rId3"/>
          <a:stretch>
            <a:fillRect/>
          </a:stretch>
        </p:blipFill>
        <p:spPr>
          <a:xfrm>
            <a:off x="874450" y="1476349"/>
            <a:ext cx="7435049" cy="4197942"/>
          </a:xfrm>
          <a:prstGeom prst="rect">
            <a:avLst/>
          </a:prstGeom>
        </p:spPr>
      </p:pic>
    </p:spTree>
    <p:extLst>
      <p:ext uri="{BB962C8B-B14F-4D97-AF65-F5344CB8AC3E}">
        <p14:creationId xmlns:p14="http://schemas.microsoft.com/office/powerpoint/2010/main" val="45176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Vision</a:t>
            </a:r>
          </a:p>
        </p:txBody>
      </p:sp>
      <p:sp>
        <p:nvSpPr>
          <p:cNvPr id="3" name="Content Placeholder 2"/>
          <p:cNvSpPr>
            <a:spLocks noGrp="1"/>
          </p:cNvSpPr>
          <p:nvPr>
            <p:ph idx="1"/>
          </p:nvPr>
        </p:nvSpPr>
        <p:spPr>
          <a:xfrm>
            <a:off x="457200" y="2072173"/>
            <a:ext cx="8094518" cy="2713653"/>
          </a:xfrm>
        </p:spPr>
        <p:txBody>
          <a:bodyPr/>
          <a:lstStyle/>
          <a:p>
            <a:pPr lvl="0"/>
            <a:r>
              <a:rPr lang="en-US" dirty="0"/>
              <a:t>Everything you ever see is due to a massive network of neurons in your eyes and your brain.</a:t>
            </a:r>
          </a:p>
          <a:p>
            <a:pPr marL="0" lvl="0" indent="0">
              <a:buNone/>
            </a:pPr>
            <a:endParaRPr lang="en-US" dirty="0"/>
          </a:p>
          <a:p>
            <a:pPr lvl="0"/>
            <a:r>
              <a:rPr lang="en-US" dirty="0"/>
              <a:t>To be able to see anything, eyes first need to process light. </a:t>
            </a:r>
          </a:p>
          <a:p>
            <a:pPr marL="0" lvl="0" indent="0">
              <a:buNone/>
            </a:pPr>
            <a:endParaRPr lang="en-US" dirty="0"/>
          </a:p>
          <a:p>
            <a:pPr lvl="0"/>
            <a:r>
              <a:rPr lang="en-US" dirty="0"/>
              <a:t>Vision begins with light passing through the cornea, which does about three-quarters of the focusing, and then the lens, which adjusts the focus. </a:t>
            </a:r>
          </a:p>
        </p:txBody>
      </p:sp>
    </p:spTree>
    <p:extLst>
      <p:ext uri="{BB962C8B-B14F-4D97-AF65-F5344CB8AC3E}">
        <p14:creationId xmlns:p14="http://schemas.microsoft.com/office/powerpoint/2010/main" val="36736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Vision</a:t>
            </a:r>
          </a:p>
        </p:txBody>
      </p:sp>
      <p:pic>
        <p:nvPicPr>
          <p:cNvPr id="4" name="Content Placeholder 3"/>
          <p:cNvPicPr>
            <a:picLocks noGrp="1" noChangeAspect="1"/>
          </p:cNvPicPr>
          <p:nvPr>
            <p:ph idx="1"/>
          </p:nvPr>
        </p:nvPicPr>
        <p:blipFill>
          <a:blip r:embed="rId3"/>
          <a:stretch>
            <a:fillRect/>
          </a:stretch>
        </p:blipFill>
        <p:spPr>
          <a:xfrm>
            <a:off x="831274" y="1382932"/>
            <a:ext cx="7488566" cy="4228159"/>
          </a:xfrm>
          <a:prstGeom prst="rect">
            <a:avLst/>
          </a:prstGeom>
        </p:spPr>
      </p:pic>
    </p:spTree>
    <p:extLst>
      <p:ext uri="{BB962C8B-B14F-4D97-AF65-F5344CB8AC3E}">
        <p14:creationId xmlns:p14="http://schemas.microsoft.com/office/powerpoint/2010/main" val="344331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Vision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40" y="1248027"/>
            <a:ext cx="7725519" cy="4361946"/>
          </a:xfrm>
          <a:prstGeom prst="rect">
            <a:avLst/>
          </a:prstGeom>
        </p:spPr>
      </p:pic>
    </p:spTree>
    <p:extLst>
      <p:ext uri="{BB962C8B-B14F-4D97-AF65-F5344CB8AC3E}">
        <p14:creationId xmlns:p14="http://schemas.microsoft.com/office/powerpoint/2010/main" val="315238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a:xfrm>
            <a:off x="457200" y="1447800"/>
            <a:ext cx="8001000" cy="604935"/>
          </a:xfrm>
        </p:spPr>
        <p:txBody>
          <a:bodyPr/>
          <a:lstStyle/>
          <a:p>
            <a:r>
              <a:rPr lang="en-US" dirty="0"/>
              <a:t>Neuroscientists believe motion sickness occurs when a person has mismatched sensory systems.</a:t>
            </a:r>
          </a:p>
        </p:txBody>
      </p:sp>
      <p:pic>
        <p:nvPicPr>
          <p:cNvPr id="4" name="Picture 3"/>
          <p:cNvPicPr>
            <a:picLocks noChangeAspect="1"/>
          </p:cNvPicPr>
          <p:nvPr/>
        </p:nvPicPr>
        <p:blipFill>
          <a:blip r:embed="rId3"/>
          <a:stretch>
            <a:fillRect/>
          </a:stretch>
        </p:blipFill>
        <p:spPr>
          <a:xfrm>
            <a:off x="1499736" y="2052735"/>
            <a:ext cx="6144528" cy="3737922"/>
          </a:xfrm>
          <a:prstGeom prst="rect">
            <a:avLst/>
          </a:prstGeom>
        </p:spPr>
      </p:pic>
    </p:spTree>
    <p:extLst>
      <p:ext uri="{BB962C8B-B14F-4D97-AF65-F5344CB8AC3E}">
        <p14:creationId xmlns:p14="http://schemas.microsoft.com/office/powerpoint/2010/main" val="375942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Hearing</a:t>
            </a:r>
          </a:p>
        </p:txBody>
      </p:sp>
      <p:pic>
        <p:nvPicPr>
          <p:cNvPr id="4" name="Content Placeholder 3"/>
          <p:cNvPicPr>
            <a:picLocks noGrp="1" noChangeAspect="1"/>
          </p:cNvPicPr>
          <p:nvPr>
            <p:ph idx="1"/>
          </p:nvPr>
        </p:nvPicPr>
        <p:blipFill>
          <a:blip r:embed="rId3"/>
          <a:stretch>
            <a:fillRect/>
          </a:stretch>
        </p:blipFill>
        <p:spPr>
          <a:xfrm>
            <a:off x="466308" y="1385596"/>
            <a:ext cx="8211384" cy="4636273"/>
          </a:xfrm>
          <a:prstGeom prst="rect">
            <a:avLst/>
          </a:prstGeom>
        </p:spPr>
      </p:pic>
    </p:spTree>
    <p:extLst>
      <p:ext uri="{BB962C8B-B14F-4D97-AF65-F5344CB8AC3E}">
        <p14:creationId xmlns:p14="http://schemas.microsoft.com/office/powerpoint/2010/main" val="26533856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29ccce0-d01a-44eb-8f6d-fcfce274c37a">DXK3VZ7EW6WC-962214948-5923</_dlc_DocId>
    <_dlc_DocIdUrl xmlns="529ccce0-d01a-44eb-8f6d-fcfce274c37a">
      <Url>https://sharepoint.sfn.org/departments/BNL/_layouts/15/DocIdRedir.aspx?ID=DXK3VZ7EW6WC-962214948-5923</Url>
      <Description>DXK3VZ7EW6WC-962214948-5923</Description>
    </_dlc_DocIdUrl>
    <_dlc_DocIdPersistId xmlns="529ccce0-d01a-44eb-8f6d-fcfce274c37a" xsi:nil="true"/>
    <TaxCatchAll xmlns="529ccce0-d01a-44eb-8f6d-fcfce274c37a"/>
    <LastReviewedDate xmlns="529ccce0-d01a-44eb-8f6d-fcfce274c37a">2017-02-14T05:00:00+00:00</LastReviewedDate>
    <f35ca5f0ee694cfd9c7653895a2c7dca xmlns="529ccce0-d01a-44eb-8f6d-fcfce274c37a">
      <Terms xmlns="http://schemas.microsoft.com/office/infopath/2007/PartnerControls"/>
    </f35ca5f0ee694cfd9c7653895a2c7dca>
    <db0dfd8ecf6c4fc28d538b1ac635d8be xmlns="529ccce0-d01a-44eb-8f6d-fcfce274c37a">
      <Terms xmlns="http://schemas.microsoft.com/office/infopath/2007/PartnerControls"/>
    </db0dfd8ecf6c4fc28d538b1ac635d8be>
    <DocumentType xmlns="529ccce0-d01a-44eb-8f6d-fcfce274c37a" xsi:nil="true"/>
    <DocumentStatus xmlns="529ccce0-d01a-44eb-8f6d-fcfce274c37a">Draft</DocumentStatus>
    <TypeOfContent xmlns="529ccce0-d01a-44eb-8f6d-fcfce274c37a" xsi:nil="true"/>
    <TaxKeywordTaxHTField xmlns="529ccce0-d01a-44eb-8f6d-fcfce274c37a">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3B4E053003F942BE4C7355F6D27021" ma:contentTypeVersion="8" ma:contentTypeDescription="Create a new document." ma:contentTypeScope="" ma:versionID="6d8cef580c2dd9bdad8d2e27b762082b">
  <xsd:schema xmlns:xsd="http://www.w3.org/2001/XMLSchema" xmlns:xs="http://www.w3.org/2001/XMLSchema" xmlns:p="http://schemas.microsoft.com/office/2006/metadata/properties" xmlns:ns2="529ccce0-d01a-44eb-8f6d-fcfce274c37a" targetNamespace="http://schemas.microsoft.com/office/2006/metadata/properties" ma:root="true" ma:fieldsID="62dba5f4d7db9dd5a7664e4b286a9bd1" ns2:_="">
    <xsd:import namespace="529ccce0-d01a-44eb-8f6d-fcfce274c37a"/>
    <xsd:element name="properties">
      <xsd:complexType>
        <xsd:sequence>
          <xsd:element name="documentManagement">
            <xsd:complexType>
              <xsd:all>
                <xsd:element ref="ns2:_dlc_DocId" minOccurs="0"/>
                <xsd:element ref="ns2:_dlc_DocIdUrl" minOccurs="0"/>
                <xsd:element ref="ns2:_dlc_DocIdPersistId" minOccurs="0"/>
                <xsd:element ref="ns2:TypeOfContent" minOccurs="0"/>
                <xsd:element ref="ns2:DocumentType" minOccurs="0"/>
                <xsd:element ref="ns2:f35ca5f0ee694cfd9c7653895a2c7dca" minOccurs="0"/>
                <xsd:element ref="ns2:TaxCatchAll" minOccurs="0"/>
                <xsd:element ref="ns2:TaxCatchAllLabel" minOccurs="0"/>
                <xsd:element ref="ns2:TaxKeywordTaxHTField" minOccurs="0"/>
                <xsd:element ref="ns2:LastReviewedDate" minOccurs="0"/>
                <xsd:element ref="ns2:DocumentStatus" minOccurs="0"/>
                <xsd:element ref="ns2:db0dfd8ecf6c4fc28d538b1ac635d8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cce0-d01a-44eb-8f6d-fcfce274c37a"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element name="TypeOfContent" ma:index="11" nillable="true" ma:displayName="Type of Content" ma:format="Dropdown" ma:internalName="TypeOfContent" ma:readOnly="false">
      <xsd:simpleType>
        <xsd:restriction base="dms:Choice">
          <xsd:enumeration value="Template"/>
          <xsd:enumeration value="Policy"/>
          <xsd:enumeration value="Form"/>
          <xsd:enumeration value="Documentation"/>
          <xsd:enumeration value="Press Release"/>
          <xsd:enumeration value="Unclassified"/>
        </xsd:restriction>
      </xsd:simpleType>
    </xsd:element>
    <xsd:element name="DocumentType" ma:index="12" nillable="true" ma:displayName="Document Type" ma:format="Dropdown" ma:internalName="DocumentType" ma:readOnly="false">
      <xsd:simpleType>
        <xsd:restriction base="dms:Choice">
          <xsd:enumeration value="Checklist"/>
          <xsd:enumeration value="Contract"/>
          <xsd:enumeration value="Floor Plan"/>
          <xsd:enumeration value="Form"/>
          <xsd:enumeration value="Grant"/>
          <xsd:enumeration value="Graphic"/>
          <xsd:enumeration value="Invoice"/>
          <xsd:enumeration value="Manual"/>
          <xsd:enumeration value="Meeting Notes"/>
          <xsd:enumeration value="Memo"/>
          <xsd:enumeration value="Photo"/>
          <xsd:enumeration value="Policy"/>
          <xsd:enumeration value="Presentation"/>
          <xsd:enumeration value="Process"/>
          <xsd:enumeration value="Report"/>
          <xsd:enumeration value="Template"/>
          <xsd:enumeration value="User Guide"/>
          <xsd:enumeration value="Unclassified"/>
          <xsd:enumeration value="Video"/>
        </xsd:restriction>
      </xsd:simpleType>
    </xsd:element>
    <xsd:element name="f35ca5f0ee694cfd9c7653895a2c7dca" ma:index="13" nillable="true" ma:taxonomy="true" ma:internalName="f35ca5f0ee694cfd9c7653895a2c7dca" ma:taxonomyFieldName="Function" ma:displayName="Function" ma:readOnly="false" ma:fieldId="{f35ca5f0-ee69-4cfd-9c76-53895a2c7dca}" ma:taxonomyMulti="true" ma:sspId="797d636a-0608-4240-bc17-84bd244307a5" ma:termSetId="feffb8c1-e6ea-432e-a7e0-ce911a1d98c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70a1ea77-b44d-40b8-a9b7-c7fa1c8b6a48}" ma:internalName="TaxCatchAll" ma:showField="CatchAllData"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70a1ea77-b44d-40b8-a9b7-c7fa1c8b6a48}" ma:internalName="TaxCatchAllLabel" ma:readOnly="true" ma:showField="CatchAllDataLabel"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KeywordTaxHTField" ma:index="17" nillable="true" ma:taxonomy="true" ma:internalName="TaxKeywordTaxHTField" ma:taxonomyFieldName="TaxKeyword" ma:displayName="Enterprise Keywords" ma:fieldId="{23f27201-bee3-471e-b2e7-b64fd8b7ca38}" ma:taxonomyMulti="true" ma:sspId="797d636a-0608-4240-bc17-84bd244307a5" ma:termSetId="00000000-0000-0000-0000-000000000000" ma:anchorId="00000000-0000-0000-0000-000000000000" ma:open="true" ma:isKeyword="true">
      <xsd:complexType>
        <xsd:sequence>
          <xsd:element ref="pc:Terms" minOccurs="0" maxOccurs="1"/>
        </xsd:sequence>
      </xsd:complexType>
    </xsd:element>
    <xsd:element name="LastReviewedDate" ma:index="19" nillable="true" ma:displayName="Last Reviewed Date" ma:default="[today]" ma:format="DateOnly" ma:internalName="LastReviewedDate" ma:readOnly="false">
      <xsd:simpleType>
        <xsd:restriction base="dms:DateTime"/>
      </xsd:simpleType>
    </xsd:element>
    <xsd:element name="DocumentStatus" ma:index="20" nillable="true" ma:displayName="Document Status" ma:default="Draft" ma:format="Dropdown" ma:internalName="DocumentStatus" ma:readOnly="false">
      <xsd:simpleType>
        <xsd:restriction base="dms:Choice">
          <xsd:enumeration value="Draft"/>
          <xsd:enumeration value="Final"/>
        </xsd:restriction>
      </xsd:simpleType>
    </xsd:element>
    <xsd:element name="db0dfd8ecf6c4fc28d538b1ac635d8be" ma:index="21" nillable="true" ma:taxonomy="true" ma:internalName="db0dfd8ecf6c4fc28d538b1ac635d8be" ma:taxonomyFieldName="Program" ma:displayName="Program" ma:readOnly="false" ma:fieldId="{db0dfd8e-cf6c-4fc2-8d53-8b1ac635d8be}" ma:taxonomyMulti="true" ma:sspId="797d636a-0608-4240-bc17-84bd244307a5" ma:termSetId="bf9a34c8-30e7-41cf-bc26-8cf2b79c8fd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7523684-12C1-4A7F-971E-8284DFDD52E0}">
  <ds:schemaRefs>
    <ds:schemaRef ds:uri="http://purl.org/dc/terms/"/>
    <ds:schemaRef ds:uri="http://schemas.openxmlformats.org/package/2006/metadata/core-properties"/>
    <ds:schemaRef ds:uri="http://purl.org/dc/dcmitype/"/>
    <ds:schemaRef ds:uri="529ccce0-d01a-44eb-8f6d-fcfce274c37a"/>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FE7FBE5-4C9F-467C-BE80-A367A912006F}">
  <ds:schemaRefs>
    <ds:schemaRef ds:uri="http://schemas.microsoft.com/sharepoint/v3/contenttype/forms"/>
  </ds:schemaRefs>
</ds:datastoreItem>
</file>

<file path=customXml/itemProps3.xml><?xml version="1.0" encoding="utf-8"?>
<ds:datastoreItem xmlns:ds="http://schemas.openxmlformats.org/officeDocument/2006/customXml" ds:itemID="{233E3781-3824-4FF6-B354-5B2C8B187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cce0-d01a-44eb-8f6d-fcfce274c3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7D60464-305D-44E0-8659-4672F2C63F8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7353</TotalTime>
  <Words>1583</Words>
  <Application>Microsoft Office PowerPoint</Application>
  <PresentationFormat>On-screen Show (4:3)</PresentationFormat>
  <Paragraphs>147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Garamond</vt:lpstr>
      <vt:lpstr>Times New Roman</vt:lpstr>
      <vt:lpstr>Office Theme</vt:lpstr>
      <vt:lpstr>PowerPoint Presentation</vt:lpstr>
      <vt:lpstr>The Senses </vt:lpstr>
      <vt:lpstr>Brain Cells</vt:lpstr>
      <vt:lpstr>Optical Illusions</vt:lpstr>
      <vt:lpstr>1. Vision</vt:lpstr>
      <vt:lpstr>1. Vision</vt:lpstr>
      <vt:lpstr>1. Vision</vt:lpstr>
      <vt:lpstr>Did You Know?</vt:lpstr>
      <vt:lpstr>2. Hearing</vt:lpstr>
      <vt:lpstr>2. Hearing</vt:lpstr>
      <vt:lpstr>Tasting Letters</vt:lpstr>
      <vt:lpstr>3. Taste</vt:lpstr>
      <vt:lpstr>Did You Know?</vt:lpstr>
      <vt:lpstr>4. Smell (and Taste)</vt:lpstr>
      <vt:lpstr>4. Smell</vt:lpstr>
      <vt:lpstr>5. Touch</vt:lpstr>
      <vt:lpstr>5. Touch</vt:lpstr>
      <vt:lpstr>But Wait, There’s More!</vt:lpstr>
      <vt:lpstr>6. Proprioception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Neuroengineering for insights into brain function</dc:title>
  <dc:creator>Spencer Smith</dc:creator>
  <cp:keywords/>
  <cp:lastModifiedBy>Hannah Zuckerman</cp:lastModifiedBy>
  <cp:revision>222</cp:revision>
  <dcterms:created xsi:type="dcterms:W3CDTF">2015-09-17T00:21:08Z</dcterms:created>
  <dcterms:modified xsi:type="dcterms:W3CDTF">2018-10-22T13:28:28Z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0x010100E93B4E053003F942BE4C7355F6D27021</vt:lpwstr>
  </property>
  <property fmtid="{D5CDD505-2E9C-101B-9397-08002B2CF9AE}" pid="3" name="_dlc_DocIdItemGuid">
    <vt:lpwstr>fd8d09a5-ee57-4ded-a40d-7856343b51ef</vt:lpwstr>
  </property>
  <property fmtid="{D5CDD505-2E9C-101B-9397-08002B2CF9AE}" pid="4" name="TaxKeyword">
    <vt:lpwstr/>
  </property>
  <property fmtid="{D5CDD505-2E9C-101B-9397-08002B2CF9AE}" pid="5" name="Function">
    <vt:lpwstr/>
  </property>
  <property fmtid="{D5CDD505-2E9C-101B-9397-08002B2CF9AE}" pid="6" name="Program">
    <vt:lpwstr/>
  </property>
</Properties>
</file>