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5"/>
  </p:notesMasterIdLst>
  <p:handoutMasterIdLst>
    <p:handoutMasterId r:id="rId16"/>
  </p:handoutMasterIdLst>
  <p:sldIdLst>
    <p:sldId id="283" r:id="rId6"/>
    <p:sldId id="334" r:id="rId7"/>
    <p:sldId id="330" r:id="rId8"/>
    <p:sldId id="321" r:id="rId9"/>
    <p:sldId id="327" r:id="rId10"/>
    <p:sldId id="331" r:id="rId11"/>
    <p:sldId id="335" r:id="rId12"/>
    <p:sldId id="284" r:id="rId13"/>
    <p:sldId id="28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is Wnuk" initials="AW" lastIdx="9" clrIdx="0">
    <p:extLst>
      <p:ext uri="{19B8F6BF-5375-455C-9EA6-DF929625EA0E}">
        <p15:presenceInfo xmlns:p15="http://schemas.microsoft.com/office/powerpoint/2012/main" userId="S-1-5-21-2563564208-1435767573-1362601423-8171" providerId="AD"/>
      </p:ext>
    </p:extLst>
  </p:cmAuthor>
  <p:cmAuthor id="2" name="Emma Lindberg" initials="EL" lastIdx="3" clrIdx="1">
    <p:extLst>
      <p:ext uri="{19B8F6BF-5375-455C-9EA6-DF929625EA0E}">
        <p15:presenceInfo xmlns:p15="http://schemas.microsoft.com/office/powerpoint/2012/main" userId="S-1-5-21-2563564208-1435767573-1362601423-82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0" autoAdjust="0"/>
  </p:normalViewPr>
  <p:slideViewPr>
    <p:cSldViewPr snapToGrid="0">
      <p:cViewPr varScale="1">
        <p:scale>
          <a:sx n="93" d="100"/>
          <a:sy n="93" d="100"/>
        </p:scale>
        <p:origin x="924" y="8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p:scale>
          <a:sx n="100" d="100"/>
          <a:sy n="100" d="100"/>
        </p:scale>
        <p:origin x="3552" y="-7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2-06T11:23:54.297" idx="9">
    <p:pos x="10" y="10"/>
    <p:text>The rainbow colors on the top and bottom don't look right.</p:text>
    <p:extLst>
      <p:ext uri="{C676402C-5697-4E1C-873F-D02D1690AC5C}">
        <p15:threadingInfo xmlns:p15="http://schemas.microsoft.com/office/powerpoint/2012/main" timeZoneBias="300"/>
      </p:ext>
    </p:extLst>
  </p:cm>
  <p:cm authorId="2" dt="2017-02-13T12:09:17.316" idx="3">
    <p:pos x="10" y="106"/>
    <p:text>How so?</p:text>
    <p:extLst>
      <p:ext uri="{C676402C-5697-4E1C-873F-D02D1690AC5C}">
        <p15:threadingInfo xmlns:p15="http://schemas.microsoft.com/office/powerpoint/2012/main" timeZoneBias="300">
          <p15:parentCm authorId="1" idx="9"/>
        </p15:threadingInfo>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8BE7B0D-8992-4A4E-A1E5-29008A446692}" type="datetimeFigureOut">
              <a:rPr lang="en-US" smtClean="0"/>
              <a:t>2/22/2017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35E4401-CE5C-424A-8633-10E775150456}" type="slidenum">
              <a:rPr lang="en-US" smtClean="0"/>
              <a:t>‹#›</a:t>
            </a:fld>
            <a:endParaRPr lang="en-US"/>
          </a:p>
        </p:txBody>
      </p:sp>
    </p:spTree>
    <p:extLst>
      <p:ext uri="{BB962C8B-B14F-4D97-AF65-F5344CB8AC3E}">
        <p14:creationId xmlns:p14="http://schemas.microsoft.com/office/powerpoint/2010/main" val="1485959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CFE218-E746-49D1-93ED-0EAAA51B925D}" type="slidenum">
              <a:rPr lang="en-US" smtClean="0"/>
              <a:t>‹#›</a:t>
            </a:fld>
            <a:endParaRPr lang="en-US"/>
          </a:p>
        </p:txBody>
      </p:sp>
    </p:spTree>
    <p:extLst>
      <p:ext uri="{BB962C8B-B14F-4D97-AF65-F5344CB8AC3E}">
        <p14:creationId xmlns:p14="http://schemas.microsoft.com/office/powerpoint/2010/main" val="3256066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FE218-E746-49D1-93ED-0EAAA51B925D}" type="slidenum">
              <a:rPr lang="en-US" smtClean="0"/>
              <a:t>1</a:t>
            </a:fld>
            <a:endParaRPr lang="en-US"/>
          </a:p>
        </p:txBody>
      </p:sp>
    </p:spTree>
    <p:extLst>
      <p:ext uri="{BB962C8B-B14F-4D97-AF65-F5344CB8AC3E}">
        <p14:creationId xmlns:p14="http://schemas.microsoft.com/office/powerpoint/2010/main" val="341611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562475"/>
          </a:xfrm>
        </p:spPr>
        <p:txBody>
          <a:bodyPr/>
          <a:lstStyle/>
          <a:p>
            <a:pPr marL="171450" indent="-171450">
              <a:buFontTx/>
              <a:buChar char="-"/>
            </a:pPr>
            <a:r>
              <a:rPr lang="en-US" dirty="0" smtClean="0"/>
              <a:t>One of the most prominent human abilities is language, a complex system involving many components.</a:t>
            </a:r>
          </a:p>
          <a:p>
            <a:pPr marL="171450" indent="-171450">
              <a:buFontTx/>
              <a:buChar char="-"/>
            </a:pPr>
            <a:r>
              <a:rPr lang="en-US" dirty="0" smtClean="0"/>
              <a:t>Studying language helps us learn about the brain regions responsible for language,</a:t>
            </a:r>
            <a:r>
              <a:rPr lang="en-US" baseline="0" dirty="0" smtClean="0"/>
              <a:t> and what goes wrong in language disorders.</a:t>
            </a:r>
          </a:p>
          <a:p>
            <a:pPr marL="171450" indent="-171450">
              <a:buFontTx/>
              <a:buChar char="-"/>
            </a:pPr>
            <a:r>
              <a:rPr lang="en-US" baseline="0" dirty="0" smtClean="0"/>
              <a:t>Language is located in the left hemisphere of the brain.</a:t>
            </a:r>
          </a:p>
          <a:p>
            <a:pPr marL="171450" indent="-171450">
              <a:buFontTx/>
              <a:buChar char="-"/>
            </a:pPr>
            <a:r>
              <a:rPr lang="en-US" baseline="0" dirty="0" smtClean="0"/>
              <a:t>How do we know this?</a:t>
            </a:r>
          </a:p>
        </p:txBody>
      </p:sp>
      <p:sp>
        <p:nvSpPr>
          <p:cNvPr id="4" name="Slide Number Placeholder 3"/>
          <p:cNvSpPr>
            <a:spLocks noGrp="1"/>
          </p:cNvSpPr>
          <p:nvPr>
            <p:ph type="sldNum" sz="quarter" idx="10"/>
          </p:nvPr>
        </p:nvSpPr>
        <p:spPr/>
        <p:txBody>
          <a:bodyPr/>
          <a:lstStyle/>
          <a:p>
            <a:fld id="{4ECFE218-E746-49D1-93ED-0EAAA51B925D}" type="slidenum">
              <a:rPr lang="en-US" smtClean="0"/>
              <a:t>2</a:t>
            </a:fld>
            <a:endParaRPr lang="en-US"/>
          </a:p>
        </p:txBody>
      </p:sp>
    </p:spTree>
    <p:extLst>
      <p:ext uri="{BB962C8B-B14F-4D97-AF65-F5344CB8AC3E}">
        <p14:creationId xmlns:p14="http://schemas.microsoft.com/office/powerpoint/2010/main" val="1171907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In </a:t>
            </a:r>
            <a:r>
              <a:rPr lang="en-US" dirty="0"/>
              <a:t>1861, a French physician named Pierre-Paul Broca met a 51-year-old man who was lying on his deathbed in a hospital for the mentally ill. Louis Victor Leborgne, who had come to the hospital  21 years earlier, was paralyzed on the right side of his body, suffered from advancing gangrene, and could only speak a single syllable – “tan.” </a:t>
            </a:r>
          </a:p>
          <a:p>
            <a:pPr marL="628650" lvl="1" indent="-171450">
              <a:buFontTx/>
              <a:buChar char="-"/>
            </a:pPr>
            <a:r>
              <a:rPr lang="en-US" dirty="0" smtClean="0"/>
              <a:t>Fellow </a:t>
            </a:r>
            <a:r>
              <a:rPr lang="en-US" dirty="0"/>
              <a:t>patients and doctors referred to Leborgne as Patient Tan</a:t>
            </a:r>
            <a:r>
              <a:rPr lang="en-US" dirty="0" smtClean="0"/>
              <a:t>.</a:t>
            </a:r>
          </a:p>
          <a:p>
            <a:pPr marL="171450" indent="-171450">
              <a:buFontTx/>
              <a:buChar char="-"/>
            </a:pPr>
            <a:r>
              <a:rPr lang="en-US" dirty="0"/>
              <a:t>Leborgne died a few days after meeting Broca, but not before giving his permission for the hospital to perform an autopsy. </a:t>
            </a:r>
            <a:endParaRPr lang="en-US" dirty="0" smtClean="0"/>
          </a:p>
          <a:p>
            <a:pPr marL="628650" lvl="1" indent="-171450">
              <a:buFontTx/>
              <a:buChar char="-"/>
            </a:pPr>
            <a:r>
              <a:rPr lang="en-US" dirty="0" smtClean="0"/>
              <a:t>While </a:t>
            </a:r>
            <a:r>
              <a:rPr lang="en-US" dirty="0"/>
              <a:t>examining Leborgne’s brain, Broca discovered a mysterious lesion in the left frontal lobe and wondered whether this was the cause of Leborgne’s speech deficit. </a:t>
            </a:r>
            <a:endParaRPr lang="en-US" dirty="0" smtClean="0"/>
          </a:p>
          <a:p>
            <a:pPr marL="171450" indent="-171450">
              <a:buFontTx/>
              <a:buChar char="-"/>
            </a:pPr>
            <a:r>
              <a:rPr lang="en-US" dirty="0"/>
              <a:t>Broca’s theory was that this part of the frontal lobe – the lower part of the frontal lobe of the brain – was responsible for what we now call speech production</a:t>
            </a:r>
            <a:r>
              <a:rPr lang="en-US" dirty="0" smtClean="0"/>
              <a:t>.</a:t>
            </a:r>
          </a:p>
          <a:p>
            <a:pPr marL="171450" indent="-171450">
              <a:buFontTx/>
              <a:buChar char="-"/>
            </a:pPr>
            <a:r>
              <a:rPr lang="en-US" dirty="0"/>
              <a:t>These two cases helped Broca to really launch the idea that there are brain regions that can support specific kinds of functions like language and cognition.</a:t>
            </a:r>
          </a:p>
          <a:p>
            <a:pPr marL="171450" indent="-171450">
              <a:buFontTx/>
              <a:buChar char="-"/>
            </a:pPr>
            <a:endParaRPr lang="en-US" dirty="0"/>
          </a:p>
          <a:p>
            <a:endParaRPr lang="en-US" dirty="0"/>
          </a:p>
        </p:txBody>
      </p:sp>
      <p:sp>
        <p:nvSpPr>
          <p:cNvPr id="4" name="Slide Number Placeholder 3"/>
          <p:cNvSpPr>
            <a:spLocks noGrp="1"/>
          </p:cNvSpPr>
          <p:nvPr>
            <p:ph type="sldNum" sz="quarter" idx="10"/>
          </p:nvPr>
        </p:nvSpPr>
        <p:spPr/>
        <p:txBody>
          <a:bodyPr/>
          <a:lstStyle/>
          <a:p>
            <a:fld id="{4ECFE218-E746-49D1-93ED-0EAAA51B925D}" type="slidenum">
              <a:rPr lang="en-US" smtClean="0"/>
              <a:t>3</a:t>
            </a:fld>
            <a:endParaRPr lang="en-US"/>
          </a:p>
        </p:txBody>
      </p:sp>
    </p:spTree>
    <p:extLst>
      <p:ext uri="{BB962C8B-B14F-4D97-AF65-F5344CB8AC3E}">
        <p14:creationId xmlns:p14="http://schemas.microsoft.com/office/powerpoint/2010/main" val="3334811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Although </a:t>
            </a:r>
            <a:r>
              <a:rPr lang="en-US" dirty="0"/>
              <a:t>language is not fully understood, scientists have learned a great deal about this brain function from studies of patients who have lost speech and language abilities as a result of a stroke</a:t>
            </a:r>
            <a:r>
              <a:rPr lang="en-US" dirty="0" smtClean="0"/>
              <a:t>.</a:t>
            </a:r>
          </a:p>
          <a:p>
            <a:pPr marL="171450" indent="-171450">
              <a:buFontTx/>
              <a:buChar char="-"/>
            </a:pPr>
            <a:r>
              <a:rPr lang="en-US" dirty="0"/>
              <a:t>It has long been known that damage to different regions within the left hemisphere produces different kinds of language disorders, or aphasias. </a:t>
            </a:r>
            <a:endParaRPr lang="en-US" dirty="0" smtClean="0"/>
          </a:p>
          <a:p>
            <a:pPr marL="171450" indent="-171450">
              <a:buFontTx/>
              <a:buChar char="-"/>
            </a:pPr>
            <a:r>
              <a:rPr lang="en-US" dirty="0"/>
              <a:t>Damage to the left frontal lobe can produce nonfluent aphasias, such as Broca’s aphasia, a syndrome in which speech production abilities are impaired. </a:t>
            </a:r>
            <a:endParaRPr lang="en-US" dirty="0" smtClean="0"/>
          </a:p>
          <a:p>
            <a:pPr marL="171450" indent="-171450">
              <a:buFontTx/>
              <a:buChar char="-"/>
            </a:pPr>
            <a:r>
              <a:rPr lang="en-US" dirty="0" smtClean="0"/>
              <a:t>Speech is </a:t>
            </a:r>
            <a:r>
              <a:rPr lang="en-US" dirty="0"/>
              <a:t>slow and </a:t>
            </a:r>
            <a:r>
              <a:rPr lang="en-US" dirty="0" smtClean="0"/>
              <a:t>halting</a:t>
            </a:r>
            <a:r>
              <a:rPr lang="en-US" baseline="0" dirty="0" smtClean="0"/>
              <a:t> </a:t>
            </a:r>
            <a:r>
              <a:rPr lang="en-US" dirty="0" smtClean="0"/>
              <a:t>and </a:t>
            </a:r>
            <a:r>
              <a:rPr lang="en-US" dirty="0"/>
              <a:t>often lacks complexity in word or sentence structure. </a:t>
            </a:r>
            <a:endParaRPr lang="en-US" dirty="0" smtClean="0"/>
          </a:p>
          <a:p>
            <a:pPr marL="171450" indent="-171450">
              <a:buFontTx/>
              <a:buChar char="-"/>
            </a:pPr>
            <a:r>
              <a:rPr lang="en-US" dirty="0"/>
              <a:t>Damage to the left temporal lobe can produce fluent aphasia, such as Wernicke’s </a:t>
            </a:r>
            <a:r>
              <a:rPr lang="en-US" dirty="0" smtClean="0"/>
              <a:t>aphasia.</a:t>
            </a:r>
          </a:p>
          <a:p>
            <a:pPr marL="171450" indent="-171450">
              <a:buFontTx/>
              <a:buChar char="-"/>
            </a:pPr>
            <a:r>
              <a:rPr lang="en-US" dirty="0" smtClean="0"/>
              <a:t>Speech, </a:t>
            </a:r>
            <a:r>
              <a:rPr lang="en-US" dirty="0"/>
              <a:t>although of normal fluency and speed, is often riddled with errors </a:t>
            </a:r>
            <a:r>
              <a:rPr lang="en-US" dirty="0" smtClean="0"/>
              <a:t>and </a:t>
            </a:r>
            <a:r>
              <a:rPr lang="en-US" dirty="0"/>
              <a:t>word selection </a:t>
            </a:r>
            <a:r>
              <a:rPr lang="en-US" dirty="0" smtClean="0"/>
              <a:t>tends </a:t>
            </a:r>
            <a:r>
              <a:rPr lang="en-US" dirty="0"/>
              <a:t>to be </a:t>
            </a:r>
            <a:r>
              <a:rPr lang="en-US" dirty="0" smtClean="0"/>
              <a:t>gibberish</a:t>
            </a:r>
            <a:r>
              <a:rPr lang="en-US" dirty="0"/>
              <a:t>.</a:t>
            </a:r>
          </a:p>
        </p:txBody>
      </p:sp>
      <p:sp>
        <p:nvSpPr>
          <p:cNvPr id="4" name="Slide Number Placeholder 3"/>
          <p:cNvSpPr>
            <a:spLocks noGrp="1"/>
          </p:cNvSpPr>
          <p:nvPr>
            <p:ph type="sldNum" sz="quarter" idx="10"/>
          </p:nvPr>
        </p:nvSpPr>
        <p:spPr/>
        <p:txBody>
          <a:bodyPr/>
          <a:lstStyle/>
          <a:p>
            <a:fld id="{4ECFE218-E746-49D1-93ED-0EAAA51B925D}" type="slidenum">
              <a:rPr lang="en-US" smtClean="0"/>
              <a:t>4</a:t>
            </a:fld>
            <a:endParaRPr lang="en-US"/>
          </a:p>
        </p:txBody>
      </p:sp>
    </p:spTree>
    <p:extLst>
      <p:ext uri="{BB962C8B-B14F-4D97-AF65-F5344CB8AC3E}">
        <p14:creationId xmlns:p14="http://schemas.microsoft.com/office/powerpoint/2010/main" val="2469413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Damage </a:t>
            </a:r>
            <a:r>
              <a:rPr lang="en-US" dirty="0"/>
              <a:t>to the superior temporal lobes in both hemispheres can produce word deafness, a profound inability to comprehend auditory speech on any level. </a:t>
            </a:r>
            <a:endParaRPr lang="en-US" dirty="0" smtClean="0"/>
          </a:p>
          <a:p>
            <a:pPr marL="171450" indent="-171450">
              <a:buFontTx/>
              <a:buChar char="-"/>
            </a:pPr>
            <a:r>
              <a:rPr lang="en-US" dirty="0" smtClean="0"/>
              <a:t>Whereas </a:t>
            </a:r>
            <a:r>
              <a:rPr lang="en-US" dirty="0"/>
              <a:t>Wernicke’s aphasics can often comprehend bits and pieces of a spoken </a:t>
            </a:r>
            <a:r>
              <a:rPr lang="en-US" dirty="0" smtClean="0"/>
              <a:t>utterance patients </a:t>
            </a:r>
            <a:r>
              <a:rPr lang="en-US" dirty="0"/>
              <a:t>with word </a:t>
            </a:r>
            <a:r>
              <a:rPr lang="en-US" dirty="0" smtClean="0"/>
              <a:t>deafness lack </a:t>
            </a:r>
            <a:r>
              <a:rPr lang="en-US" dirty="0"/>
              <a:t>the ability to comprehend even single </a:t>
            </a:r>
            <a:r>
              <a:rPr lang="en-US" dirty="0" smtClean="0"/>
              <a:t>words </a:t>
            </a:r>
            <a:r>
              <a:rPr lang="en-US" dirty="0"/>
              <a:t>despite being able to hear </a:t>
            </a:r>
            <a:r>
              <a:rPr lang="en-US" dirty="0" smtClean="0"/>
              <a:t>sound.</a:t>
            </a:r>
          </a:p>
          <a:p>
            <a:pPr marL="171450" indent="-171450">
              <a:buFontTx/>
              <a:buChar char="-"/>
            </a:pPr>
            <a:r>
              <a:rPr lang="en-US" dirty="0"/>
              <a:t>Recent work has also identified a sensory-motor circuit for speech in the left posterior temporal lobe, which is thought to help the systems for speech recognition and speech production communicate with each other. </a:t>
            </a:r>
            <a:endParaRPr lang="en-US" dirty="0" smtClean="0"/>
          </a:p>
          <a:p>
            <a:pPr marL="171450" indent="-171450">
              <a:buFontTx/>
              <a:buChar char="-"/>
            </a:pPr>
            <a:r>
              <a:rPr lang="en-US" dirty="0" smtClean="0"/>
              <a:t>This </a:t>
            </a:r>
            <a:r>
              <a:rPr lang="en-US" dirty="0"/>
              <a:t>circuit is involved in speech development and is thought to support verbal short-term </a:t>
            </a:r>
            <a:r>
              <a:rPr lang="en-US" dirty="0" smtClean="0"/>
              <a:t>memory.</a:t>
            </a:r>
          </a:p>
          <a:p>
            <a:pPr marL="171450" indent="-171450">
              <a:buFontTx/>
              <a:buChar char="-"/>
            </a:pPr>
            <a:r>
              <a:rPr lang="en-US" dirty="0" smtClean="0"/>
              <a:t>Once </a:t>
            </a:r>
            <a:r>
              <a:rPr lang="en-US" dirty="0"/>
              <a:t>thought to be purely a stress response, </a:t>
            </a:r>
            <a:r>
              <a:rPr lang="en-US" dirty="0" smtClean="0"/>
              <a:t>stuttering has </a:t>
            </a:r>
            <a:r>
              <a:rPr lang="en-US" dirty="0"/>
              <a:t>now been linked to abnormalities in brain connections.</a:t>
            </a:r>
          </a:p>
        </p:txBody>
      </p:sp>
      <p:sp>
        <p:nvSpPr>
          <p:cNvPr id="4" name="Slide Number Placeholder 3"/>
          <p:cNvSpPr>
            <a:spLocks noGrp="1"/>
          </p:cNvSpPr>
          <p:nvPr>
            <p:ph type="sldNum" sz="quarter" idx="10"/>
          </p:nvPr>
        </p:nvSpPr>
        <p:spPr/>
        <p:txBody>
          <a:bodyPr/>
          <a:lstStyle/>
          <a:p>
            <a:fld id="{4ECFE218-E746-49D1-93ED-0EAAA51B925D}" type="slidenum">
              <a:rPr lang="en-US" smtClean="0"/>
              <a:t>5</a:t>
            </a:fld>
            <a:endParaRPr lang="en-US"/>
          </a:p>
        </p:txBody>
      </p:sp>
    </p:spTree>
    <p:extLst>
      <p:ext uri="{BB962C8B-B14F-4D97-AF65-F5344CB8AC3E}">
        <p14:creationId xmlns:p14="http://schemas.microsoft.com/office/powerpoint/2010/main" val="878561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We are not the only animals to</a:t>
            </a:r>
            <a:r>
              <a:rPr lang="en-US" baseline="0" dirty="0" smtClean="0"/>
              <a:t> communicate with one another.</a:t>
            </a:r>
          </a:p>
          <a:p>
            <a:pPr marL="171450" indent="-171450">
              <a:buFontTx/>
              <a:buChar char="-"/>
            </a:pPr>
            <a:r>
              <a:rPr lang="en-US" dirty="0" smtClean="0"/>
              <a:t>Songbirds </a:t>
            </a:r>
            <a:r>
              <a:rPr lang="en-US" dirty="0"/>
              <a:t>are teaching researchers a lot about the human brain. For instance, research on songbirds is shedding light on how children learn to speak. </a:t>
            </a:r>
            <a:endParaRPr lang="en-US" dirty="0" smtClean="0"/>
          </a:p>
          <a:p>
            <a:pPr marL="171450" indent="-171450">
              <a:buFontTx/>
              <a:buChar char="-"/>
            </a:pPr>
            <a:r>
              <a:rPr lang="en-US" dirty="0" smtClean="0"/>
              <a:t>Young songbirds </a:t>
            </a:r>
            <a:r>
              <a:rPr lang="en-US" dirty="0"/>
              <a:t>learn to vocalize by listening to adult members of their species. Like a child learning to speak, a songbird must hear vocal sounds of adults during a critical period and then hear its own voice when learning to imitate those sounds</a:t>
            </a:r>
            <a:r>
              <a:rPr lang="en-US" dirty="0" smtClean="0"/>
              <a:t>.</a:t>
            </a:r>
          </a:p>
        </p:txBody>
      </p:sp>
      <p:sp>
        <p:nvSpPr>
          <p:cNvPr id="4" name="Slide Number Placeholder 3"/>
          <p:cNvSpPr>
            <a:spLocks noGrp="1"/>
          </p:cNvSpPr>
          <p:nvPr>
            <p:ph type="sldNum" sz="quarter" idx="10"/>
          </p:nvPr>
        </p:nvSpPr>
        <p:spPr/>
        <p:txBody>
          <a:bodyPr/>
          <a:lstStyle/>
          <a:p>
            <a:fld id="{4ECFE218-E746-49D1-93ED-0EAAA51B925D}" type="slidenum">
              <a:rPr lang="en-US" smtClean="0"/>
              <a:t>6</a:t>
            </a:fld>
            <a:endParaRPr lang="en-US"/>
          </a:p>
        </p:txBody>
      </p:sp>
    </p:spTree>
    <p:extLst>
      <p:ext uri="{BB962C8B-B14F-4D97-AF65-F5344CB8AC3E}">
        <p14:creationId xmlns:p14="http://schemas.microsoft.com/office/powerpoint/2010/main" val="1447834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Vocal learning requires sensory feedback so individuals can adjust and perfect their performances. Children progress from babbling to speaking and songbirds progress from chirping to singing with lots of practice, practice, practice.  </a:t>
            </a:r>
          </a:p>
          <a:p>
            <a:pPr marL="171450" indent="-171450">
              <a:buFontTx/>
              <a:buChar char="-"/>
            </a:pPr>
            <a:r>
              <a:rPr lang="en-US" dirty="0" smtClean="0"/>
              <a:t>In humans and songbirds, similar networks of brain structures are involved in motor learning. Like humans, songbirds possess a group of brain structures that together are called the basal ganglia. </a:t>
            </a:r>
          </a:p>
          <a:p>
            <a:pPr marL="171450" indent="-171450">
              <a:buFontTx/>
              <a:buChar char="-"/>
            </a:pPr>
            <a:r>
              <a:rPr lang="en-US" dirty="0" smtClean="0"/>
              <a:t>The basal ganglia receives information from cortical regions of the brain and passes it on to other brain structures, forming a circuit that is important for learning and controlling movements.</a:t>
            </a:r>
          </a:p>
          <a:p>
            <a:pPr marL="171450" indent="-171450">
              <a:buFontTx/>
              <a:buChar char="-"/>
            </a:pPr>
            <a:r>
              <a:rPr lang="en-US" dirty="0" smtClean="0"/>
              <a:t>By tracking down how the songbird brain generates these different vocal behaviors, researchers are learning a great deal about what limits or enables motor learning throughout life.</a:t>
            </a:r>
          </a:p>
          <a:p>
            <a:endParaRPr lang="en-US" dirty="0"/>
          </a:p>
        </p:txBody>
      </p:sp>
      <p:sp>
        <p:nvSpPr>
          <p:cNvPr id="4" name="Slide Number Placeholder 3"/>
          <p:cNvSpPr>
            <a:spLocks noGrp="1"/>
          </p:cNvSpPr>
          <p:nvPr>
            <p:ph type="sldNum" sz="quarter" idx="10"/>
          </p:nvPr>
        </p:nvSpPr>
        <p:spPr/>
        <p:txBody>
          <a:bodyPr/>
          <a:lstStyle/>
          <a:p>
            <a:fld id="{4ECFE218-E746-49D1-93ED-0EAAA51B925D}" type="slidenum">
              <a:rPr lang="en-US" smtClean="0"/>
              <a:t>7</a:t>
            </a:fld>
            <a:endParaRPr lang="en-US"/>
          </a:p>
        </p:txBody>
      </p:sp>
    </p:spTree>
    <p:extLst>
      <p:ext uri="{BB962C8B-B14F-4D97-AF65-F5344CB8AC3E}">
        <p14:creationId xmlns:p14="http://schemas.microsoft.com/office/powerpoint/2010/main" val="1742998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AB882-9C02-4820-80F5-7B1FBE3FDD66}" type="slidenum">
              <a:rPr lang="en-US" smtClean="0"/>
              <a:pPr/>
              <a:t>8</a:t>
            </a:fld>
            <a:endParaRPr lang="en-US"/>
          </a:p>
        </p:txBody>
      </p:sp>
    </p:spTree>
    <p:extLst>
      <p:ext uri="{BB962C8B-B14F-4D97-AF65-F5344CB8AC3E}">
        <p14:creationId xmlns:p14="http://schemas.microsoft.com/office/powerpoint/2010/main" val="1293348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6AB882-9C02-4820-80F5-7B1FBE3FDD66}" type="slidenum">
              <a:rPr lang="en-US" smtClean="0"/>
              <a:pPr/>
              <a:t>9</a:t>
            </a:fld>
            <a:endParaRPr lang="en-US"/>
          </a:p>
        </p:txBody>
      </p:sp>
    </p:spTree>
    <p:extLst>
      <p:ext uri="{BB962C8B-B14F-4D97-AF65-F5344CB8AC3E}">
        <p14:creationId xmlns:p14="http://schemas.microsoft.com/office/powerpoint/2010/main" val="170314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FC964D5-367C-4573-8E2A-F7F34257D24E}"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6B635-1196-434D-A806-09C0355471F6}" type="slidenum">
              <a:rPr lang="en-US" smtClean="0"/>
              <a:t>‹#›</a:t>
            </a:fld>
            <a:endParaRPr lang="en-US"/>
          </a:p>
        </p:txBody>
      </p:sp>
    </p:spTree>
    <p:extLst>
      <p:ext uri="{BB962C8B-B14F-4D97-AF65-F5344CB8AC3E}">
        <p14:creationId xmlns:p14="http://schemas.microsoft.com/office/powerpoint/2010/main" val="1954140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C964D5-367C-4573-8E2A-F7F34257D24E}"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6B635-1196-434D-A806-09C0355471F6}" type="slidenum">
              <a:rPr lang="en-US" smtClean="0"/>
              <a:t>‹#›</a:t>
            </a:fld>
            <a:endParaRPr lang="en-US"/>
          </a:p>
        </p:txBody>
      </p:sp>
    </p:spTree>
    <p:extLst>
      <p:ext uri="{BB962C8B-B14F-4D97-AF65-F5344CB8AC3E}">
        <p14:creationId xmlns:p14="http://schemas.microsoft.com/office/powerpoint/2010/main" val="2762017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C964D5-367C-4573-8E2A-F7F34257D24E}"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6B635-1196-434D-A806-09C0355471F6}" type="slidenum">
              <a:rPr lang="en-US" smtClean="0"/>
              <a:t>‹#›</a:t>
            </a:fld>
            <a:endParaRPr lang="en-US"/>
          </a:p>
        </p:txBody>
      </p:sp>
    </p:spTree>
    <p:extLst>
      <p:ext uri="{BB962C8B-B14F-4D97-AF65-F5344CB8AC3E}">
        <p14:creationId xmlns:p14="http://schemas.microsoft.com/office/powerpoint/2010/main" val="2577547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C964D5-367C-4573-8E2A-F7F34257D24E}"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6B635-1196-434D-A806-09C0355471F6}" type="slidenum">
              <a:rPr lang="en-US" smtClean="0"/>
              <a:t>‹#›</a:t>
            </a:fld>
            <a:endParaRPr lang="en-US"/>
          </a:p>
        </p:txBody>
      </p:sp>
    </p:spTree>
    <p:extLst>
      <p:ext uri="{BB962C8B-B14F-4D97-AF65-F5344CB8AC3E}">
        <p14:creationId xmlns:p14="http://schemas.microsoft.com/office/powerpoint/2010/main" val="17995048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3" name="Rectangle 12"/>
          <p:cNvSpPr/>
          <p:nvPr userDrawn="1"/>
        </p:nvSpPr>
        <p:spPr>
          <a:xfrm>
            <a:off x="0" y="0"/>
            <a:ext cx="1524000" cy="228600"/>
          </a:xfrm>
          <a:prstGeom prst="rect">
            <a:avLst/>
          </a:prstGeom>
          <a:solidFill>
            <a:srgbClr val="613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137A7"/>
              </a:solidFill>
            </a:endParaRPr>
          </a:p>
        </p:txBody>
      </p:sp>
      <p:sp>
        <p:nvSpPr>
          <p:cNvPr id="6" name="Rectangle 5"/>
          <p:cNvSpPr/>
          <p:nvPr userDrawn="1"/>
        </p:nvSpPr>
        <p:spPr>
          <a:xfrm>
            <a:off x="1524000" y="0"/>
            <a:ext cx="1524000" cy="228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Rectangle 6"/>
          <p:cNvSpPr/>
          <p:nvPr userDrawn="1"/>
        </p:nvSpPr>
        <p:spPr>
          <a:xfrm>
            <a:off x="3048000" y="0"/>
            <a:ext cx="1524000" cy="228600"/>
          </a:xfrm>
          <a:prstGeom prst="rect">
            <a:avLst/>
          </a:prstGeom>
          <a:solidFill>
            <a:srgbClr val="5C8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4572000" y="0"/>
            <a:ext cx="1524000" cy="228600"/>
          </a:xfrm>
          <a:prstGeom prst="rect">
            <a:avLst/>
          </a:prstGeom>
          <a:solidFill>
            <a:srgbClr val="C580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6096000" y="0"/>
            <a:ext cx="1524000" cy="228600"/>
          </a:xfrm>
          <a:prstGeom prst="rect">
            <a:avLst/>
          </a:prstGeom>
          <a:solidFill>
            <a:srgbClr val="B619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7620000" y="0"/>
            <a:ext cx="1524000" cy="228600"/>
          </a:xfrm>
          <a:prstGeom prst="rect">
            <a:avLst/>
          </a:prstGeom>
          <a:solidFill>
            <a:srgbClr val="C311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 y="2492570"/>
            <a:ext cx="7484074" cy="1871019"/>
          </a:xfrm>
          <a:prstGeom prst="rect">
            <a:avLst/>
          </a:prstGeom>
        </p:spPr>
      </p:pic>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53778" y="4057059"/>
            <a:ext cx="5619278" cy="819741"/>
          </a:xfrm>
          <a:prstGeom prst="rect">
            <a:avLst/>
          </a:prstGeom>
        </p:spPr>
      </p:pic>
      <p:sp>
        <p:nvSpPr>
          <p:cNvPr id="21" name="Rectangle 20"/>
          <p:cNvSpPr/>
          <p:nvPr userDrawn="1"/>
        </p:nvSpPr>
        <p:spPr>
          <a:xfrm>
            <a:off x="0" y="6629400"/>
            <a:ext cx="1524000" cy="228600"/>
          </a:xfrm>
          <a:prstGeom prst="rect">
            <a:avLst/>
          </a:prstGeom>
          <a:solidFill>
            <a:srgbClr val="613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137A7"/>
              </a:solidFill>
            </a:endParaRPr>
          </a:p>
        </p:txBody>
      </p:sp>
      <p:sp>
        <p:nvSpPr>
          <p:cNvPr id="22" name="Rectangle 21"/>
          <p:cNvSpPr/>
          <p:nvPr userDrawn="1"/>
        </p:nvSpPr>
        <p:spPr>
          <a:xfrm>
            <a:off x="1524000" y="6629400"/>
            <a:ext cx="1524000" cy="228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ectangle 22"/>
          <p:cNvSpPr/>
          <p:nvPr userDrawn="1"/>
        </p:nvSpPr>
        <p:spPr>
          <a:xfrm>
            <a:off x="3048000" y="6629400"/>
            <a:ext cx="1524000" cy="228600"/>
          </a:xfrm>
          <a:prstGeom prst="rect">
            <a:avLst/>
          </a:prstGeom>
          <a:solidFill>
            <a:srgbClr val="5C8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4572000" y="6629400"/>
            <a:ext cx="1524000" cy="228600"/>
          </a:xfrm>
          <a:prstGeom prst="rect">
            <a:avLst/>
          </a:prstGeom>
          <a:solidFill>
            <a:srgbClr val="C580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6096000" y="6629400"/>
            <a:ext cx="1524000" cy="228600"/>
          </a:xfrm>
          <a:prstGeom prst="rect">
            <a:avLst/>
          </a:prstGeom>
          <a:solidFill>
            <a:srgbClr val="B619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7620000" y="6629400"/>
            <a:ext cx="1524000" cy="228600"/>
          </a:xfrm>
          <a:prstGeom prst="rect">
            <a:avLst/>
          </a:prstGeom>
          <a:solidFill>
            <a:srgbClr val="C311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65635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457200" y="2362200"/>
            <a:ext cx="6400800" cy="688975"/>
          </a:xfrm>
        </p:spPr>
        <p:txBody>
          <a:bodyPr lIns="0" tIns="0" rIns="0" bIns="0" anchor="t" anchorCtr="0">
            <a:normAutofit/>
          </a:bodyPr>
          <a:lstStyle>
            <a:lvl1pPr algn="l">
              <a:defRPr sz="3600" b="1" baseline="0">
                <a:solidFill>
                  <a:schemeClr val="accent6"/>
                </a:solidFill>
                <a:latin typeface="Garamond" panose="02020404030301010803" pitchFamily="18" charset="0"/>
              </a:defRPr>
            </a:lvl1pPr>
          </a:lstStyle>
          <a:p>
            <a:r>
              <a:rPr lang="en-US" dirty="0" smtClean="0"/>
              <a:t>Divider Slide Title</a:t>
            </a:r>
            <a:endParaRPr lang="en-US" dirty="0"/>
          </a:p>
        </p:txBody>
      </p:sp>
      <p:cxnSp>
        <p:nvCxnSpPr>
          <p:cNvPr id="8" name="Straight Connector 7"/>
          <p:cNvCxnSpPr/>
          <p:nvPr userDrawn="1"/>
        </p:nvCxnSpPr>
        <p:spPr>
          <a:xfrm>
            <a:off x="0" y="3063286"/>
            <a:ext cx="6858000" cy="0"/>
          </a:xfrm>
          <a:prstGeom prst="line">
            <a:avLst/>
          </a:prstGeom>
          <a:ln>
            <a:solidFill>
              <a:srgbClr val="F7A11A"/>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0" y="0"/>
            <a:ext cx="1524000" cy="228600"/>
          </a:xfrm>
          <a:prstGeom prst="rect">
            <a:avLst/>
          </a:prstGeom>
          <a:solidFill>
            <a:srgbClr val="613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137A7"/>
              </a:solidFill>
            </a:endParaRPr>
          </a:p>
        </p:txBody>
      </p:sp>
      <p:sp>
        <p:nvSpPr>
          <p:cNvPr id="10" name="Rectangle 9"/>
          <p:cNvSpPr/>
          <p:nvPr userDrawn="1"/>
        </p:nvSpPr>
        <p:spPr>
          <a:xfrm>
            <a:off x="1524000" y="0"/>
            <a:ext cx="1524000" cy="228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p:cNvSpPr/>
          <p:nvPr userDrawn="1"/>
        </p:nvSpPr>
        <p:spPr>
          <a:xfrm>
            <a:off x="3048000" y="0"/>
            <a:ext cx="1524000" cy="228600"/>
          </a:xfrm>
          <a:prstGeom prst="rect">
            <a:avLst/>
          </a:prstGeom>
          <a:solidFill>
            <a:srgbClr val="5C8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4572000" y="0"/>
            <a:ext cx="1524000" cy="228600"/>
          </a:xfrm>
          <a:prstGeom prst="rect">
            <a:avLst/>
          </a:prstGeom>
          <a:solidFill>
            <a:srgbClr val="C580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6096000" y="0"/>
            <a:ext cx="1524000" cy="228600"/>
          </a:xfrm>
          <a:prstGeom prst="rect">
            <a:avLst/>
          </a:prstGeom>
          <a:solidFill>
            <a:srgbClr val="B619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7620000" y="0"/>
            <a:ext cx="1524000" cy="228600"/>
          </a:xfrm>
          <a:prstGeom prst="rect">
            <a:avLst/>
          </a:prstGeom>
          <a:solidFill>
            <a:srgbClr val="C311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3200" y="6134100"/>
            <a:ext cx="2286000" cy="571500"/>
          </a:xfrm>
          <a:prstGeom prst="rect">
            <a:avLst/>
          </a:prstGeom>
        </p:spPr>
      </p:pic>
    </p:spTree>
    <p:extLst>
      <p:ext uri="{BB962C8B-B14F-4D97-AF65-F5344CB8AC3E}">
        <p14:creationId xmlns:p14="http://schemas.microsoft.com/office/powerpoint/2010/main" val="9234964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85800"/>
            <a:ext cx="5334000" cy="457200"/>
          </a:xfrm>
        </p:spPr>
        <p:txBody>
          <a:bodyPr lIns="0" tIns="0" rIns="0" bIns="0" anchor="t" anchorCtr="0">
            <a:normAutofit/>
          </a:bodyPr>
          <a:lstStyle>
            <a:lvl1pPr algn="l">
              <a:defRPr sz="3000" b="1" baseline="0">
                <a:solidFill>
                  <a:schemeClr val="accent6"/>
                </a:solidFill>
                <a:latin typeface="Garamond" panose="02020404030301010803" pitchFamily="18" charset="0"/>
              </a:defRPr>
            </a:lvl1pPr>
          </a:lstStyle>
          <a:p>
            <a:r>
              <a:rPr lang="en-US" dirty="0" smtClean="0"/>
              <a:t>Page Header Goes Here</a:t>
            </a:r>
            <a:endParaRPr lang="en-US" dirty="0"/>
          </a:p>
        </p:txBody>
      </p:sp>
      <p:sp>
        <p:nvSpPr>
          <p:cNvPr id="3" name="Content Placeholder 2"/>
          <p:cNvSpPr>
            <a:spLocks noGrp="1"/>
          </p:cNvSpPr>
          <p:nvPr>
            <p:ph idx="1"/>
          </p:nvPr>
        </p:nvSpPr>
        <p:spPr>
          <a:xfrm>
            <a:off x="457200" y="1447800"/>
            <a:ext cx="5949656" cy="4268714"/>
          </a:xfrm>
        </p:spPr>
        <p:txBody>
          <a:bodyPr lIns="0" tIns="0" rIns="0" bIns="0"/>
          <a:lstStyle>
            <a:lvl1pPr>
              <a:defRPr sz="1800"/>
            </a:lvl1pPr>
            <a:lvl2pPr>
              <a:defRPr sz="1600"/>
            </a:lvl2pPr>
            <a:lvl3pPr>
              <a:defRPr sz="1400"/>
            </a:lvl3pPr>
            <a:lvl4pPr>
              <a:defRPr sz="12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smtClean="0"/>
          </a:p>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a:p>
        </p:txBody>
      </p:sp>
      <p:sp>
        <p:nvSpPr>
          <p:cNvPr id="5" name="Footer Placeholder 4"/>
          <p:cNvSpPr>
            <a:spLocks noGrp="1"/>
          </p:cNvSpPr>
          <p:nvPr>
            <p:ph type="ftr" sz="quarter" idx="11"/>
          </p:nvPr>
        </p:nvSpPr>
        <p:spPr>
          <a:xfrm>
            <a:off x="2391834" y="6178546"/>
            <a:ext cx="2895600" cy="365125"/>
          </a:xfrm>
        </p:spPr>
        <p:txBody>
          <a:bodyPr/>
          <a:lstStyle>
            <a:lvl1pPr>
              <a:defRPr sz="1000">
                <a:solidFill>
                  <a:srgbClr val="104B7D"/>
                </a:solidFill>
              </a:defRPr>
            </a:lvl1pPr>
          </a:lstStyle>
          <a:p>
            <a:endParaRPr lang="en-US" dirty="0"/>
          </a:p>
        </p:txBody>
      </p:sp>
      <p:cxnSp>
        <p:nvCxnSpPr>
          <p:cNvPr id="9" name="Straight Connector 8"/>
          <p:cNvCxnSpPr/>
          <p:nvPr userDrawn="1"/>
        </p:nvCxnSpPr>
        <p:spPr>
          <a:xfrm>
            <a:off x="0" y="1295400"/>
            <a:ext cx="6400800" cy="0"/>
          </a:xfrm>
          <a:prstGeom prst="line">
            <a:avLst/>
          </a:prstGeom>
          <a:ln>
            <a:solidFill>
              <a:srgbClr val="F7A11A"/>
            </a:solidFill>
          </a:ln>
        </p:spPr>
        <p:style>
          <a:lnRef idx="1">
            <a:schemeClr val="accent1"/>
          </a:lnRef>
          <a:fillRef idx="0">
            <a:schemeClr val="accent1"/>
          </a:fillRef>
          <a:effectRef idx="0">
            <a:schemeClr val="accent1"/>
          </a:effectRef>
          <a:fontRef idx="minor">
            <a:schemeClr val="tx1"/>
          </a:fontRef>
        </p:style>
      </p:cxnSp>
      <p:sp>
        <p:nvSpPr>
          <p:cNvPr id="14" name="Rectangle 13"/>
          <p:cNvSpPr/>
          <p:nvPr userDrawn="1"/>
        </p:nvSpPr>
        <p:spPr>
          <a:xfrm>
            <a:off x="0" y="0"/>
            <a:ext cx="1524000" cy="228600"/>
          </a:xfrm>
          <a:prstGeom prst="rect">
            <a:avLst/>
          </a:prstGeom>
          <a:solidFill>
            <a:srgbClr val="613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137A7"/>
              </a:solidFill>
            </a:endParaRPr>
          </a:p>
        </p:txBody>
      </p:sp>
      <p:sp>
        <p:nvSpPr>
          <p:cNvPr id="15" name="Rectangle 14"/>
          <p:cNvSpPr/>
          <p:nvPr userDrawn="1"/>
        </p:nvSpPr>
        <p:spPr>
          <a:xfrm>
            <a:off x="1524000" y="0"/>
            <a:ext cx="1524000" cy="228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ectangle 16"/>
          <p:cNvSpPr/>
          <p:nvPr userDrawn="1"/>
        </p:nvSpPr>
        <p:spPr>
          <a:xfrm>
            <a:off x="3048000" y="0"/>
            <a:ext cx="1524000" cy="228600"/>
          </a:xfrm>
          <a:prstGeom prst="rect">
            <a:avLst/>
          </a:prstGeom>
          <a:solidFill>
            <a:srgbClr val="5C8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4572000" y="0"/>
            <a:ext cx="1524000" cy="228600"/>
          </a:xfrm>
          <a:prstGeom prst="rect">
            <a:avLst/>
          </a:prstGeom>
          <a:solidFill>
            <a:srgbClr val="C580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6096000" y="0"/>
            <a:ext cx="1524000" cy="228600"/>
          </a:xfrm>
          <a:prstGeom prst="rect">
            <a:avLst/>
          </a:prstGeom>
          <a:solidFill>
            <a:srgbClr val="B619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7620000" y="0"/>
            <a:ext cx="1524000" cy="228600"/>
          </a:xfrm>
          <a:prstGeom prst="rect">
            <a:avLst/>
          </a:prstGeom>
          <a:solidFill>
            <a:srgbClr val="C311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3200" y="6134100"/>
            <a:ext cx="2286000" cy="571500"/>
          </a:xfrm>
          <a:prstGeom prst="rect">
            <a:avLst/>
          </a:prstGeom>
        </p:spPr>
      </p:pic>
    </p:spTree>
    <p:extLst>
      <p:ext uri="{BB962C8B-B14F-4D97-AF65-F5344CB8AC3E}">
        <p14:creationId xmlns:p14="http://schemas.microsoft.com/office/powerpoint/2010/main" val="10763106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C964D5-367C-4573-8E2A-F7F34257D24E}"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6B635-1196-434D-A806-09C0355471F6}" type="slidenum">
              <a:rPr lang="en-US" smtClean="0"/>
              <a:t>‹#›</a:t>
            </a:fld>
            <a:endParaRPr lang="en-US"/>
          </a:p>
        </p:txBody>
      </p:sp>
    </p:spTree>
    <p:extLst>
      <p:ext uri="{BB962C8B-B14F-4D97-AF65-F5344CB8AC3E}">
        <p14:creationId xmlns:p14="http://schemas.microsoft.com/office/powerpoint/2010/main" val="85116236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C964D5-367C-4573-8E2A-F7F34257D24E}"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6B635-1196-434D-A806-09C0355471F6}" type="slidenum">
              <a:rPr lang="en-US" smtClean="0"/>
              <a:t>‹#›</a:t>
            </a:fld>
            <a:endParaRPr lang="en-US"/>
          </a:p>
        </p:txBody>
      </p:sp>
    </p:spTree>
    <p:extLst>
      <p:ext uri="{BB962C8B-B14F-4D97-AF65-F5344CB8AC3E}">
        <p14:creationId xmlns:p14="http://schemas.microsoft.com/office/powerpoint/2010/main" val="123707136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FC964D5-367C-4573-8E2A-F7F34257D24E}"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6B635-1196-434D-A806-09C0355471F6}" type="slidenum">
              <a:rPr lang="en-US" smtClean="0"/>
              <a:t>‹#›</a:t>
            </a:fld>
            <a:endParaRPr lang="en-US"/>
          </a:p>
        </p:txBody>
      </p:sp>
    </p:spTree>
    <p:extLst>
      <p:ext uri="{BB962C8B-B14F-4D97-AF65-F5344CB8AC3E}">
        <p14:creationId xmlns:p14="http://schemas.microsoft.com/office/powerpoint/2010/main" val="186015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C964D5-367C-4573-8E2A-F7F34257D24E}" type="datetimeFigureOut">
              <a:rPr lang="en-US" smtClean="0"/>
              <a:t>2/22/2017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B6B635-1196-434D-A806-09C0355471F6}" type="slidenum">
              <a:rPr lang="en-US" smtClean="0"/>
              <a:t>‹#›</a:t>
            </a:fld>
            <a:endParaRPr lang="en-US"/>
          </a:p>
        </p:txBody>
      </p:sp>
    </p:spTree>
    <p:extLst>
      <p:ext uri="{BB962C8B-B14F-4D97-AF65-F5344CB8AC3E}">
        <p14:creationId xmlns:p14="http://schemas.microsoft.com/office/powerpoint/2010/main" val="3835595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FC964D5-367C-4573-8E2A-F7F34257D24E}" type="datetimeFigureOut">
              <a:rPr lang="en-US" smtClean="0"/>
              <a:t>2/22/2017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B6B635-1196-434D-A806-09C0355471F6}" type="slidenum">
              <a:rPr lang="en-US" smtClean="0"/>
              <a:t>‹#›</a:t>
            </a:fld>
            <a:endParaRPr lang="en-US"/>
          </a:p>
        </p:txBody>
      </p:sp>
    </p:spTree>
    <p:extLst>
      <p:ext uri="{BB962C8B-B14F-4D97-AF65-F5344CB8AC3E}">
        <p14:creationId xmlns:p14="http://schemas.microsoft.com/office/powerpoint/2010/main" val="3190622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C964D5-367C-4573-8E2A-F7F34257D24E}" type="datetimeFigureOut">
              <a:rPr lang="en-US" smtClean="0"/>
              <a:t>2/22/2017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B6B635-1196-434D-A806-09C0355471F6}" type="slidenum">
              <a:rPr lang="en-US" smtClean="0"/>
              <a:t>‹#›</a:t>
            </a:fld>
            <a:endParaRPr lang="en-US"/>
          </a:p>
        </p:txBody>
      </p:sp>
    </p:spTree>
    <p:extLst>
      <p:ext uri="{BB962C8B-B14F-4D97-AF65-F5344CB8AC3E}">
        <p14:creationId xmlns:p14="http://schemas.microsoft.com/office/powerpoint/2010/main" val="3405210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C964D5-367C-4573-8E2A-F7F34257D24E}"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6B635-1196-434D-A806-09C0355471F6}" type="slidenum">
              <a:rPr lang="en-US" smtClean="0"/>
              <a:t>‹#›</a:t>
            </a:fld>
            <a:endParaRPr lang="en-US"/>
          </a:p>
        </p:txBody>
      </p:sp>
    </p:spTree>
    <p:extLst>
      <p:ext uri="{BB962C8B-B14F-4D97-AF65-F5344CB8AC3E}">
        <p14:creationId xmlns:p14="http://schemas.microsoft.com/office/powerpoint/2010/main" val="4162639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C964D5-367C-4573-8E2A-F7F34257D24E}" type="datetimeFigureOut">
              <a:rPr lang="en-US" smtClean="0"/>
              <a:t>2/22/2017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B6B635-1196-434D-A806-09C0355471F6}" type="slidenum">
              <a:rPr lang="en-US" smtClean="0"/>
              <a:t>‹#›</a:t>
            </a:fld>
            <a:endParaRPr lang="en-US"/>
          </a:p>
        </p:txBody>
      </p:sp>
    </p:spTree>
    <p:extLst>
      <p:ext uri="{BB962C8B-B14F-4D97-AF65-F5344CB8AC3E}">
        <p14:creationId xmlns:p14="http://schemas.microsoft.com/office/powerpoint/2010/main" val="1575742983"/>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rainfacts.org/sensing-thinking-behaving/language/articles/2012/language-an-overview/" TargetMode="External"/><Relationship Id="rId2" Type="http://schemas.openxmlformats.org/officeDocument/2006/relationships/notesSlide" Target="../notesSlides/notesSlide8.xml"/><Relationship Id="rId1" Type="http://schemas.openxmlformats.org/officeDocument/2006/relationships/slideLayout" Target="../slideLayouts/slideLayout14.xml"/><Relationship Id="rId6" Type="http://schemas.openxmlformats.org/officeDocument/2006/relationships/hyperlink" Target="http://www.brainfacts.org/sensing-thinking-behaving/language/articles/2016/struggling-to-speak-the-brain-map-of-patient-tan-062916/" TargetMode="External"/><Relationship Id="rId5" Type="http://schemas.openxmlformats.org/officeDocument/2006/relationships/hyperlink" Target="http://www.brainfacts.org/sensing-thinking-behaving/language/articles/2009/birdsong/" TargetMode="External"/><Relationship Id="rId4" Type="http://schemas.openxmlformats.org/officeDocument/2006/relationships/hyperlink" Target="http://www.brainfacts.org/sensing-thinking-behaving/language/articles/2011/language-and-the-brain-what-makes-us-huma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twitter.com/sfntweet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jpg"/><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638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An Overview</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8079" y="3232754"/>
            <a:ext cx="5705475" cy="2977545"/>
          </a:xfrm>
          <a:prstGeom prst="rect">
            <a:avLst/>
          </a:prstGeom>
        </p:spPr>
      </p:pic>
      <p:sp>
        <p:nvSpPr>
          <p:cNvPr id="3" name="Content Placeholder 2"/>
          <p:cNvSpPr>
            <a:spLocks noGrp="1"/>
          </p:cNvSpPr>
          <p:nvPr>
            <p:ph idx="1"/>
          </p:nvPr>
        </p:nvSpPr>
        <p:spPr>
          <a:xfrm>
            <a:off x="457198" y="1447799"/>
            <a:ext cx="8305801" cy="4638675"/>
          </a:xfrm>
        </p:spPr>
        <p:txBody>
          <a:bodyPr/>
          <a:lstStyle/>
          <a:p>
            <a:r>
              <a:rPr lang="en-US" dirty="0" smtClean="0">
                <a:latin typeface="Calibri "/>
              </a:rPr>
              <a:t>Language is a brain function</a:t>
            </a:r>
          </a:p>
          <a:p>
            <a:r>
              <a:rPr lang="en-US" dirty="0" smtClean="0">
                <a:latin typeface="Calibri "/>
              </a:rPr>
              <a:t>Studying language helps us learn about:</a:t>
            </a:r>
          </a:p>
          <a:p>
            <a:pPr lvl="1"/>
            <a:r>
              <a:rPr lang="en-US" dirty="0">
                <a:latin typeface="Calibri "/>
              </a:rPr>
              <a:t>The brain regions responsible for </a:t>
            </a:r>
            <a:r>
              <a:rPr lang="en-US" dirty="0" smtClean="0">
                <a:latin typeface="Calibri "/>
              </a:rPr>
              <a:t>language</a:t>
            </a:r>
            <a:endParaRPr lang="en-US" dirty="0">
              <a:latin typeface="Calibri "/>
            </a:endParaRPr>
          </a:p>
          <a:p>
            <a:pPr lvl="1"/>
            <a:r>
              <a:rPr lang="en-US" dirty="0">
                <a:latin typeface="Calibri "/>
              </a:rPr>
              <a:t>What goes wrong in language </a:t>
            </a:r>
            <a:r>
              <a:rPr lang="en-US" dirty="0" smtClean="0">
                <a:latin typeface="Calibri "/>
              </a:rPr>
              <a:t>disorders</a:t>
            </a:r>
          </a:p>
          <a:p>
            <a:r>
              <a:rPr lang="en-US" dirty="0">
                <a:latin typeface="Calibri "/>
              </a:rPr>
              <a:t>Language is located in the left hemisphere of the </a:t>
            </a:r>
            <a:r>
              <a:rPr lang="en-US" dirty="0" smtClean="0">
                <a:latin typeface="Calibri "/>
              </a:rPr>
              <a:t>brain</a:t>
            </a:r>
          </a:p>
          <a:p>
            <a:endParaRPr lang="en-US" dirty="0">
              <a:latin typeface="Calibri "/>
            </a:endParaRPr>
          </a:p>
          <a:p>
            <a:endParaRPr lang="en-US" dirty="0" smtClean="0">
              <a:latin typeface="Calibri "/>
            </a:endParaRPr>
          </a:p>
          <a:p>
            <a:endParaRPr lang="en-US" dirty="0">
              <a:latin typeface="Calibri "/>
            </a:endParaRPr>
          </a:p>
          <a:p>
            <a:endParaRPr lang="en-US" dirty="0" smtClean="0">
              <a:latin typeface="Calibri "/>
            </a:endParaRPr>
          </a:p>
          <a:p>
            <a:endParaRPr lang="en-US" dirty="0">
              <a:latin typeface="Calibri "/>
            </a:endParaRPr>
          </a:p>
          <a:p>
            <a:endParaRPr lang="en-US" dirty="0" smtClean="0">
              <a:latin typeface="Calibri "/>
            </a:endParaRPr>
          </a:p>
          <a:p>
            <a:endParaRPr lang="en-US" dirty="0">
              <a:latin typeface="Calibri "/>
            </a:endParaRPr>
          </a:p>
          <a:p>
            <a:r>
              <a:rPr lang="en-US" dirty="0" smtClean="0">
                <a:latin typeface="Calibri "/>
              </a:rPr>
              <a:t>How do we know this?</a:t>
            </a:r>
            <a:endParaRPr lang="en-US" dirty="0">
              <a:latin typeface="Calibri "/>
            </a:endParaRPr>
          </a:p>
          <a:p>
            <a:endParaRPr lang="en-US" dirty="0" smtClean="0">
              <a:latin typeface="Calibri "/>
            </a:endParaRPr>
          </a:p>
        </p:txBody>
      </p:sp>
      <p:sp>
        <p:nvSpPr>
          <p:cNvPr id="5" name="Down Arrow 4"/>
          <p:cNvSpPr/>
          <p:nvPr/>
        </p:nvSpPr>
        <p:spPr>
          <a:xfrm>
            <a:off x="3250985" y="3113010"/>
            <a:ext cx="701890" cy="14567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385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Tan</a:t>
            </a:r>
            <a:endParaRPr lang="en-US" dirty="0"/>
          </a:p>
        </p:txBody>
      </p:sp>
      <p:sp>
        <p:nvSpPr>
          <p:cNvPr id="3" name="Content Placeholder 2"/>
          <p:cNvSpPr>
            <a:spLocks noGrp="1"/>
          </p:cNvSpPr>
          <p:nvPr>
            <p:ph idx="1"/>
          </p:nvPr>
        </p:nvSpPr>
        <p:spPr>
          <a:xfrm>
            <a:off x="457199" y="1447800"/>
            <a:ext cx="7035553" cy="4268714"/>
          </a:xfrm>
        </p:spPr>
        <p:txBody>
          <a:bodyPr>
            <a:normAutofit/>
          </a:bodyPr>
          <a:lstStyle/>
          <a:p>
            <a:r>
              <a:rPr lang="en-US" dirty="0">
                <a:latin typeface="Calibri "/>
              </a:rPr>
              <a:t>In 1861, a French physician named Pierre-Paul Broca met a 51-year-old man who was lying on his deathbed.</a:t>
            </a:r>
          </a:p>
          <a:p>
            <a:r>
              <a:rPr lang="en-US" dirty="0">
                <a:latin typeface="Calibri "/>
              </a:rPr>
              <a:t>Louis Victor Leborgne, who had come to the hospital  21 years earlier, was paralyzed on the right side of his body, and could only speak a single syllable – “tan.”</a:t>
            </a:r>
          </a:p>
          <a:p>
            <a:r>
              <a:rPr lang="en-US" dirty="0">
                <a:latin typeface="Calibri "/>
              </a:rPr>
              <a:t>After Leborgne’s death, Broca examined his brain and discovered a mysterious lesion in the left frontal </a:t>
            </a:r>
            <a:r>
              <a:rPr lang="en-US" dirty="0" smtClean="0">
                <a:latin typeface="Calibri "/>
              </a:rPr>
              <a:t>lobe</a:t>
            </a:r>
          </a:p>
          <a:p>
            <a:r>
              <a:rPr lang="en-US" dirty="0">
                <a:latin typeface="Calibri "/>
              </a:rPr>
              <a:t>Broca’s </a:t>
            </a:r>
            <a:r>
              <a:rPr lang="en-US" dirty="0" smtClean="0">
                <a:latin typeface="Calibri "/>
              </a:rPr>
              <a:t>theory: the </a:t>
            </a:r>
            <a:r>
              <a:rPr lang="en-US" dirty="0">
                <a:latin typeface="Calibri "/>
              </a:rPr>
              <a:t>lower part of the frontal lobe of the brain </a:t>
            </a:r>
            <a:r>
              <a:rPr lang="en-US" dirty="0" smtClean="0">
                <a:latin typeface="Calibri "/>
              </a:rPr>
              <a:t>was </a:t>
            </a:r>
            <a:r>
              <a:rPr lang="en-US" dirty="0">
                <a:latin typeface="Calibri "/>
              </a:rPr>
              <a:t>responsible for what we now call speech </a:t>
            </a:r>
            <a:r>
              <a:rPr lang="en-US" dirty="0" smtClean="0">
                <a:latin typeface="Calibri "/>
              </a:rPr>
              <a:t>production</a:t>
            </a:r>
            <a:endParaRPr lang="en-US" dirty="0">
              <a:latin typeface="Calibri "/>
            </a:endParaRPr>
          </a:p>
        </p:txBody>
      </p:sp>
      <p:pic>
        <p:nvPicPr>
          <p:cNvPr id="2050" name="Picture 2" descr="https://upload.wikimedia.org/wikipedia/commons/thumb/5/56/Paul_Broca.jpg/450px-Paul_Broc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86702" y="4222245"/>
            <a:ext cx="1680881" cy="223744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735460" y="6551015"/>
            <a:ext cx="3345743" cy="230832"/>
          </a:xfrm>
          <a:prstGeom prst="rect">
            <a:avLst/>
          </a:prstGeom>
        </p:spPr>
        <p:txBody>
          <a:bodyPr wrap="square">
            <a:spAutoFit/>
          </a:bodyPr>
          <a:lstStyle/>
          <a:p>
            <a:r>
              <a:rPr lang="en-US" sz="900" dirty="0">
                <a:solidFill>
                  <a:srgbClr val="252525"/>
                </a:solidFill>
                <a:latin typeface="Arial" panose="020B0604020202020204" pitchFamily="34" charset="0"/>
              </a:rPr>
              <a:t>published in the US before 1923 and public domain in the US.</a:t>
            </a:r>
            <a:endParaRPr lang="en-US" sz="900" dirty="0"/>
          </a:p>
        </p:txBody>
      </p:sp>
      <p:sp>
        <p:nvSpPr>
          <p:cNvPr id="5" name="Right Arrow 4"/>
          <p:cNvSpPr/>
          <p:nvPr/>
        </p:nvSpPr>
        <p:spPr>
          <a:xfrm>
            <a:off x="2176166" y="5114584"/>
            <a:ext cx="1118587" cy="4527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552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Aphasias</a:t>
            </a:r>
            <a:endParaRPr lang="en-US" dirty="0"/>
          </a:p>
        </p:txBody>
      </p:sp>
      <p:sp>
        <p:nvSpPr>
          <p:cNvPr id="3" name="Content Placeholder 2"/>
          <p:cNvSpPr>
            <a:spLocks noGrp="1"/>
          </p:cNvSpPr>
          <p:nvPr>
            <p:ph idx="1"/>
          </p:nvPr>
        </p:nvSpPr>
        <p:spPr>
          <a:xfrm>
            <a:off x="457199" y="1447800"/>
            <a:ext cx="7142086" cy="4895850"/>
          </a:xfrm>
        </p:spPr>
        <p:txBody>
          <a:bodyPr>
            <a:normAutofit/>
          </a:bodyPr>
          <a:lstStyle/>
          <a:p>
            <a:r>
              <a:rPr lang="en-US" dirty="0" smtClean="0">
                <a:latin typeface="Calibri "/>
              </a:rPr>
              <a:t>Damage </a:t>
            </a:r>
            <a:r>
              <a:rPr lang="en-US" dirty="0">
                <a:latin typeface="Calibri "/>
              </a:rPr>
              <a:t>to different regions within the left hemisphere produces different kinds of aphasias </a:t>
            </a:r>
          </a:p>
          <a:p>
            <a:r>
              <a:rPr lang="en-US" dirty="0">
                <a:latin typeface="Calibri "/>
              </a:rPr>
              <a:t>Aphasias: language disorders</a:t>
            </a:r>
          </a:p>
          <a:p>
            <a:r>
              <a:rPr lang="en-US" dirty="0">
                <a:latin typeface="Calibri "/>
              </a:rPr>
              <a:t>Broca’s aphasia, a syndrome in which speech production abilities are impaired</a:t>
            </a:r>
          </a:p>
          <a:p>
            <a:endParaRPr lang="en-US" dirty="0" smtClean="0">
              <a:latin typeface="Calibri "/>
            </a:endParaRPr>
          </a:p>
          <a:p>
            <a:endParaRPr lang="en-US" dirty="0">
              <a:latin typeface="Calibri "/>
            </a:endParaRPr>
          </a:p>
          <a:p>
            <a:endParaRPr lang="en-US" dirty="0" smtClean="0">
              <a:latin typeface="Calibri "/>
            </a:endParaRPr>
          </a:p>
          <a:p>
            <a:endParaRPr lang="en-US" dirty="0">
              <a:latin typeface="Calibri "/>
            </a:endParaRPr>
          </a:p>
          <a:p>
            <a:endParaRPr lang="en-US" dirty="0" smtClean="0">
              <a:latin typeface="Calibri "/>
            </a:endParaRPr>
          </a:p>
          <a:p>
            <a:endParaRPr lang="en-US" dirty="0">
              <a:latin typeface="Calibri "/>
            </a:endParaRPr>
          </a:p>
          <a:p>
            <a:endParaRPr lang="en-US" dirty="0" smtClean="0">
              <a:latin typeface="Calibri "/>
            </a:endParaRPr>
          </a:p>
          <a:p>
            <a:r>
              <a:rPr lang="en-US" dirty="0" smtClean="0">
                <a:latin typeface="Calibri "/>
              </a:rPr>
              <a:t>Wernicke’s </a:t>
            </a:r>
            <a:r>
              <a:rPr lang="en-US" dirty="0">
                <a:latin typeface="Calibri "/>
              </a:rPr>
              <a:t>aphasia, a syndrome in which comprehension of heard speech is </a:t>
            </a:r>
            <a:r>
              <a:rPr lang="en-US" dirty="0" smtClean="0">
                <a:latin typeface="Calibri "/>
              </a:rPr>
              <a:t>impaired</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800349" y="3315891"/>
            <a:ext cx="2343151" cy="2016392"/>
          </a:xfrm>
          <a:prstGeom prst="rect">
            <a:avLst/>
          </a:prstGeom>
        </p:spPr>
      </p:pic>
      <p:sp>
        <p:nvSpPr>
          <p:cNvPr id="5" name="Down Arrow 4"/>
          <p:cNvSpPr/>
          <p:nvPr/>
        </p:nvSpPr>
        <p:spPr>
          <a:xfrm>
            <a:off x="3193834" y="2919355"/>
            <a:ext cx="406615" cy="7930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rot="5400000">
            <a:off x="4251311" y="3455049"/>
            <a:ext cx="421192" cy="9359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03944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and Speech Disorders</a:t>
            </a:r>
            <a:endParaRPr lang="en-US" dirty="0"/>
          </a:p>
        </p:txBody>
      </p:sp>
      <p:sp>
        <p:nvSpPr>
          <p:cNvPr id="3" name="Content Placeholder 2"/>
          <p:cNvSpPr>
            <a:spLocks noGrp="1"/>
          </p:cNvSpPr>
          <p:nvPr>
            <p:ph idx="1"/>
          </p:nvPr>
        </p:nvSpPr>
        <p:spPr>
          <a:xfrm>
            <a:off x="457200" y="1447800"/>
            <a:ext cx="7133208" cy="4268714"/>
          </a:xfrm>
        </p:spPr>
        <p:txBody>
          <a:bodyPr>
            <a:normAutofit/>
          </a:bodyPr>
          <a:lstStyle/>
          <a:p>
            <a:r>
              <a:rPr lang="en-US" dirty="0">
                <a:latin typeface="Calibri "/>
              </a:rPr>
              <a:t>Damage to the superior temporal lobes in both hemispheres can produce word </a:t>
            </a:r>
            <a:r>
              <a:rPr lang="en-US" dirty="0" smtClean="0">
                <a:latin typeface="Calibri "/>
              </a:rPr>
              <a:t>deafness </a:t>
            </a:r>
          </a:p>
          <a:p>
            <a:pPr lvl="1"/>
            <a:r>
              <a:rPr lang="en-US" dirty="0" smtClean="0">
                <a:latin typeface="Calibri "/>
              </a:rPr>
              <a:t>a </a:t>
            </a:r>
            <a:r>
              <a:rPr lang="en-US" dirty="0">
                <a:latin typeface="Calibri "/>
              </a:rPr>
              <a:t>profound inability to comprehend auditory speech on any </a:t>
            </a:r>
            <a:r>
              <a:rPr lang="en-US" dirty="0" smtClean="0">
                <a:latin typeface="Calibri "/>
              </a:rPr>
              <a:t>level</a:t>
            </a:r>
          </a:p>
          <a:p>
            <a:r>
              <a:rPr lang="en-US" dirty="0">
                <a:latin typeface="Calibri "/>
              </a:rPr>
              <a:t>Recent work has also identified a sensory-motor circuit for speech in the left posterior temporal </a:t>
            </a:r>
            <a:r>
              <a:rPr lang="en-US" dirty="0" smtClean="0">
                <a:latin typeface="Calibri "/>
              </a:rPr>
              <a:t>lobe</a:t>
            </a:r>
          </a:p>
          <a:p>
            <a:pPr lvl="1"/>
            <a:r>
              <a:rPr lang="en-US" dirty="0">
                <a:latin typeface="Calibri "/>
              </a:rPr>
              <a:t>This circuit is involved in speech development and is thought to support </a:t>
            </a:r>
            <a:r>
              <a:rPr lang="en-US" dirty="0" smtClean="0">
                <a:latin typeface="Calibri "/>
              </a:rPr>
              <a:t>verbal </a:t>
            </a:r>
            <a:r>
              <a:rPr lang="en-US" dirty="0">
                <a:latin typeface="Calibri "/>
              </a:rPr>
              <a:t>short-term </a:t>
            </a:r>
            <a:r>
              <a:rPr lang="en-US" dirty="0" smtClean="0">
                <a:latin typeface="Calibri "/>
              </a:rPr>
              <a:t>memory</a:t>
            </a:r>
          </a:p>
          <a:p>
            <a:r>
              <a:rPr lang="en-US" dirty="0" smtClean="0">
                <a:latin typeface="Calibri "/>
              </a:rPr>
              <a:t>Stuttering, </a:t>
            </a:r>
            <a:r>
              <a:rPr lang="en-US" dirty="0">
                <a:latin typeface="Calibri "/>
              </a:rPr>
              <a:t>once thought to be purely a stress </a:t>
            </a:r>
            <a:r>
              <a:rPr lang="en-US" dirty="0" smtClean="0">
                <a:latin typeface="Calibri "/>
              </a:rPr>
              <a:t>response, has </a:t>
            </a:r>
            <a:r>
              <a:rPr lang="en-US" dirty="0">
                <a:latin typeface="Calibri "/>
              </a:rPr>
              <a:t>now been linked to abnormalities in brain </a:t>
            </a:r>
            <a:r>
              <a:rPr lang="en-US" dirty="0" smtClean="0">
                <a:latin typeface="Calibri "/>
              </a:rPr>
              <a:t>connections</a:t>
            </a:r>
          </a:p>
        </p:txBody>
      </p:sp>
    </p:spTree>
    <p:extLst>
      <p:ext uri="{BB962C8B-B14F-4D97-AF65-F5344CB8AC3E}">
        <p14:creationId xmlns:p14="http://schemas.microsoft.com/office/powerpoint/2010/main" val="189725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We Study Language</a:t>
            </a:r>
            <a:endParaRPr lang="en-US" dirty="0"/>
          </a:p>
        </p:txBody>
      </p:sp>
      <p:sp>
        <p:nvSpPr>
          <p:cNvPr id="3" name="Content Placeholder 2"/>
          <p:cNvSpPr>
            <a:spLocks noGrp="1"/>
          </p:cNvSpPr>
          <p:nvPr>
            <p:ph idx="1"/>
          </p:nvPr>
        </p:nvSpPr>
        <p:spPr>
          <a:xfrm>
            <a:off x="457199" y="1447800"/>
            <a:ext cx="7142085" cy="4268714"/>
          </a:xfrm>
        </p:spPr>
        <p:txBody>
          <a:bodyPr>
            <a:normAutofit/>
          </a:bodyPr>
          <a:lstStyle/>
          <a:p>
            <a:r>
              <a:rPr lang="en-US" dirty="0">
                <a:latin typeface="Calibri "/>
              </a:rPr>
              <a:t>We are not the only animals to communicate with one another</a:t>
            </a:r>
          </a:p>
          <a:p>
            <a:r>
              <a:rPr lang="en-US" dirty="0" smtClean="0">
                <a:latin typeface="Calibri "/>
              </a:rPr>
              <a:t>Research </a:t>
            </a:r>
            <a:r>
              <a:rPr lang="en-US" dirty="0">
                <a:latin typeface="Calibri "/>
              </a:rPr>
              <a:t>on songbirds is shedding light on how children learn to speak</a:t>
            </a:r>
          </a:p>
          <a:p>
            <a:r>
              <a:rPr lang="en-US" dirty="0">
                <a:latin typeface="Calibri "/>
              </a:rPr>
              <a:t>Like a child learning to speak, a songbird must hear vocal sounds of adults during a critical period and then hear its own voice when learning to imitate </a:t>
            </a:r>
            <a:r>
              <a:rPr lang="en-US" dirty="0" smtClean="0">
                <a:latin typeface="Calibri "/>
              </a:rPr>
              <a:t>those sounds</a:t>
            </a:r>
          </a:p>
        </p:txBody>
      </p:sp>
      <p:pic>
        <p:nvPicPr>
          <p:cNvPr id="3074" name="Picture 2" descr="Two bir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7237" y="3726534"/>
            <a:ext cx="3524488" cy="1989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5037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We Study Language (cont.)</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9586" y="2635864"/>
            <a:ext cx="3989451" cy="3764936"/>
          </a:xfrm>
          <a:prstGeom prst="rect">
            <a:avLst/>
          </a:prstGeom>
        </p:spPr>
      </p:pic>
      <p:sp>
        <p:nvSpPr>
          <p:cNvPr id="3" name="Content Placeholder 2"/>
          <p:cNvSpPr>
            <a:spLocks noGrp="1"/>
          </p:cNvSpPr>
          <p:nvPr>
            <p:ph idx="1"/>
          </p:nvPr>
        </p:nvSpPr>
        <p:spPr>
          <a:xfrm>
            <a:off x="457200" y="1447800"/>
            <a:ext cx="7134225" cy="4419600"/>
          </a:xfrm>
        </p:spPr>
        <p:txBody>
          <a:bodyPr/>
          <a:lstStyle/>
          <a:p>
            <a:r>
              <a:rPr lang="en-US" dirty="0">
                <a:latin typeface="Calibri "/>
              </a:rPr>
              <a:t>Children progress from babbling to speaking and songbirds progress from chirping to singing with practice</a:t>
            </a:r>
          </a:p>
          <a:p>
            <a:r>
              <a:rPr lang="en-US" dirty="0">
                <a:latin typeface="Calibri "/>
              </a:rPr>
              <a:t>In humans and songbirds, similar networks of brain structures are involved in motor learning</a:t>
            </a:r>
          </a:p>
          <a:p>
            <a:pPr lvl="1"/>
            <a:r>
              <a:rPr lang="en-US" dirty="0">
                <a:latin typeface="Calibri "/>
              </a:rPr>
              <a:t>Basal ganglia</a:t>
            </a:r>
          </a:p>
          <a:p>
            <a:endParaRPr lang="en-US" dirty="0"/>
          </a:p>
        </p:txBody>
      </p:sp>
      <p:sp>
        <p:nvSpPr>
          <p:cNvPr id="5" name="Oval 4"/>
          <p:cNvSpPr/>
          <p:nvPr/>
        </p:nvSpPr>
        <p:spPr>
          <a:xfrm>
            <a:off x="3209925" y="3352800"/>
            <a:ext cx="1285875" cy="1285875"/>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108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362201"/>
            <a:ext cx="6781800" cy="685800"/>
          </a:xfrm>
        </p:spPr>
        <p:txBody>
          <a:bodyPr>
            <a:normAutofit/>
          </a:bodyPr>
          <a:lstStyle/>
          <a:p>
            <a:r>
              <a:rPr lang="en-US" dirty="0" smtClean="0"/>
              <a:t>Language and the Brain</a:t>
            </a:r>
            <a:endParaRPr lang="en-US" dirty="0"/>
          </a:p>
        </p:txBody>
      </p:sp>
      <p:sp>
        <p:nvSpPr>
          <p:cNvPr id="3" name="Subtitle 2"/>
          <p:cNvSpPr>
            <a:spLocks noGrp="1"/>
          </p:cNvSpPr>
          <p:nvPr>
            <p:ph type="subTitle" idx="4294967295"/>
          </p:nvPr>
        </p:nvSpPr>
        <p:spPr>
          <a:xfrm>
            <a:off x="481255" y="3200400"/>
            <a:ext cx="7464259" cy="2827538"/>
          </a:xfrm>
        </p:spPr>
        <p:txBody>
          <a:bodyPr>
            <a:normAutofit/>
          </a:bodyPr>
          <a:lstStyle/>
          <a:p>
            <a:pPr marL="0" indent="0">
              <a:buNone/>
            </a:pPr>
            <a:r>
              <a:rPr lang="en-US" dirty="0" smtClean="0"/>
              <a:t>This presentation was developed from </a:t>
            </a:r>
            <a:r>
              <a:rPr lang="en-US" dirty="0"/>
              <a:t>the following articles from the Sensing, Thinking &amp; </a:t>
            </a:r>
            <a:r>
              <a:rPr lang="en-US" dirty="0" smtClean="0"/>
              <a:t>Behaving </a:t>
            </a:r>
            <a:r>
              <a:rPr lang="en-US" dirty="0"/>
              <a:t>section of </a:t>
            </a:r>
            <a:r>
              <a:rPr lang="en-US" i="1" dirty="0" smtClean="0"/>
              <a:t>BrainFacts.org</a:t>
            </a:r>
            <a:r>
              <a:rPr lang="en-US" dirty="0" smtClean="0"/>
              <a:t>:</a:t>
            </a:r>
          </a:p>
          <a:p>
            <a:pPr lvl="1"/>
            <a:r>
              <a:rPr lang="en-US" u="sng" dirty="0">
                <a:hlinkClick r:id="rId3"/>
              </a:rPr>
              <a:t>Language: An </a:t>
            </a:r>
            <a:r>
              <a:rPr lang="en-US" u="sng" dirty="0" smtClean="0">
                <a:hlinkClick r:id="rId3"/>
              </a:rPr>
              <a:t>Overview</a:t>
            </a:r>
            <a:endParaRPr lang="en-US" u="sng" dirty="0" smtClean="0"/>
          </a:p>
          <a:p>
            <a:pPr lvl="1"/>
            <a:r>
              <a:rPr lang="en-US" u="sng" dirty="0">
                <a:hlinkClick r:id="rId4"/>
              </a:rPr>
              <a:t>Language and the Brain: What Makes Us </a:t>
            </a:r>
            <a:r>
              <a:rPr lang="en-US" u="sng" dirty="0" smtClean="0">
                <a:hlinkClick r:id="rId4"/>
              </a:rPr>
              <a:t>Human</a:t>
            </a:r>
            <a:endParaRPr lang="en-US" dirty="0"/>
          </a:p>
          <a:p>
            <a:pPr lvl="1"/>
            <a:r>
              <a:rPr lang="en-US" u="sng" dirty="0" smtClean="0">
                <a:hlinkClick r:id="rId5"/>
              </a:rPr>
              <a:t>Birdsong</a:t>
            </a:r>
            <a:endParaRPr lang="en-US" u="sng" dirty="0" smtClean="0"/>
          </a:p>
          <a:p>
            <a:pPr lvl="1"/>
            <a:r>
              <a:rPr lang="en-US" u="sng" dirty="0">
                <a:hlinkClick r:id="rId6"/>
              </a:rPr>
              <a:t>Struggling to Speak: The Brain Map of Patient </a:t>
            </a:r>
            <a:r>
              <a:rPr lang="en-US" u="sng" dirty="0" smtClean="0">
                <a:hlinkClick r:id="rId6"/>
              </a:rPr>
              <a:t>Tan</a:t>
            </a:r>
            <a:endParaRPr lang="en-US" dirty="0"/>
          </a:p>
          <a:p>
            <a:endParaRPr lang="en-US" dirty="0"/>
          </a:p>
          <a:p>
            <a:endParaRPr lang="en-US" dirty="0"/>
          </a:p>
        </p:txBody>
      </p:sp>
    </p:spTree>
    <p:extLst>
      <p:ext uri="{BB962C8B-B14F-4D97-AF65-F5344CB8AC3E}">
        <p14:creationId xmlns:p14="http://schemas.microsoft.com/office/powerpoint/2010/main" val="2054307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28792" y="1995650"/>
            <a:ext cx="6591208" cy="646331"/>
          </a:xfrm>
          <a:prstGeom prst="rect">
            <a:avLst/>
          </a:prstGeom>
        </p:spPr>
        <p:txBody>
          <a:bodyPr wrap="square">
            <a:spAutoFit/>
          </a:bodyPr>
          <a:lstStyle/>
          <a:p>
            <a:pPr algn="ctr">
              <a:spcBef>
                <a:spcPct val="50000"/>
              </a:spcBef>
              <a:defRPr/>
            </a:pPr>
            <a:r>
              <a:rPr lang="en-US" sz="3600" i="1" dirty="0" smtClean="0">
                <a:solidFill>
                  <a:schemeClr val="accent6"/>
                </a:solidFill>
                <a:ea typeface="ＭＳ Ｐゴシック" charset="-128"/>
                <a:cs typeface="Arial"/>
              </a:rPr>
              <a:t>Explore the Brain and Mind</a:t>
            </a:r>
            <a:endParaRPr lang="en-US" sz="3600" b="1" i="1" dirty="0">
              <a:solidFill>
                <a:schemeClr val="accent6"/>
              </a:solidFill>
              <a:ea typeface="ＭＳ Ｐゴシック" charset="-128"/>
            </a:endParaRPr>
          </a:p>
        </p:txBody>
      </p:sp>
      <p:sp>
        <p:nvSpPr>
          <p:cNvPr id="2" name="TextBox 1"/>
          <p:cNvSpPr txBox="1"/>
          <p:nvPr/>
        </p:nvSpPr>
        <p:spPr>
          <a:xfrm>
            <a:off x="1383076" y="5756905"/>
            <a:ext cx="5882640" cy="830997"/>
          </a:xfrm>
          <a:prstGeom prst="rect">
            <a:avLst/>
          </a:prstGeom>
          <a:noFill/>
        </p:spPr>
        <p:txBody>
          <a:bodyPr wrap="square" rtlCol="0">
            <a:spAutoFit/>
          </a:bodyPr>
          <a:lstStyle/>
          <a:p>
            <a:pPr algn="ctr"/>
            <a:r>
              <a:rPr lang="en-US" sz="1600" dirty="0" smtClean="0">
                <a:solidFill>
                  <a:schemeClr val="accent6"/>
                </a:solidFill>
              </a:rPr>
              <a:t>Follow BrainFacts.org   </a:t>
            </a:r>
            <a:endParaRPr lang="en-US" sz="1600" dirty="0" smtClean="0">
              <a:solidFill>
                <a:schemeClr val="accent6"/>
              </a:solidFill>
              <a:hlinkClick r:id="rId3"/>
            </a:endParaRPr>
          </a:p>
          <a:p>
            <a:pPr algn="ctr"/>
            <a:r>
              <a:rPr lang="en-US" sz="1600" dirty="0" smtClean="0">
                <a:solidFill>
                  <a:schemeClr val="accent6"/>
                </a:solidFill>
              </a:rPr>
              <a:t>@</a:t>
            </a:r>
            <a:r>
              <a:rPr lang="en-US" sz="1600" dirty="0" err="1" smtClean="0">
                <a:solidFill>
                  <a:schemeClr val="accent6"/>
                </a:solidFill>
              </a:rPr>
              <a:t>Brain_Facts_org</a:t>
            </a:r>
            <a:endParaRPr lang="en-US" sz="1600" dirty="0" smtClean="0">
              <a:solidFill>
                <a:schemeClr val="accent6"/>
              </a:solidFill>
            </a:endParaRPr>
          </a:p>
          <a:p>
            <a:pPr algn="ctr"/>
            <a:r>
              <a:rPr lang="en-US" sz="1600" dirty="0" smtClean="0">
                <a:solidFill>
                  <a:schemeClr val="accent6"/>
                </a:solidFill>
              </a:rPr>
              <a:t>  https</a:t>
            </a:r>
            <a:r>
              <a:rPr lang="en-US" sz="1600" dirty="0">
                <a:solidFill>
                  <a:schemeClr val="accent6"/>
                </a:solidFill>
              </a:rPr>
              <a:t>://www.facebook.com/BrainFactsOrg</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2368" y="5802833"/>
            <a:ext cx="369571" cy="369571"/>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71807" y="5802834"/>
            <a:ext cx="369571" cy="369571"/>
          </a:xfrm>
          <a:prstGeom prst="rect">
            <a:avLst/>
          </a:prstGeom>
        </p:spPr>
      </p:pic>
      <p:sp>
        <p:nvSpPr>
          <p:cNvPr id="9" name="Title 1"/>
          <p:cNvSpPr>
            <a:spLocks noGrp="1"/>
          </p:cNvSpPr>
          <p:nvPr>
            <p:ph type="title"/>
          </p:nvPr>
        </p:nvSpPr>
        <p:spPr/>
        <p:txBody>
          <a:bodyPr>
            <a:normAutofit/>
          </a:bodyPr>
          <a:lstStyle/>
          <a:p>
            <a:r>
              <a:rPr lang="en-US" dirty="0" smtClean="0"/>
              <a:t>Thank You</a:t>
            </a:r>
            <a:endParaRPr lang="en-US" dirty="0"/>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13997" y="4038600"/>
            <a:ext cx="5020798" cy="865655"/>
          </a:xfrm>
          <a:prstGeom prst="rect">
            <a:avLst/>
          </a:prstGeom>
        </p:spPr>
      </p:pic>
    </p:spTree>
    <p:extLst>
      <p:ext uri="{BB962C8B-B14F-4D97-AF65-F5344CB8AC3E}">
        <p14:creationId xmlns:p14="http://schemas.microsoft.com/office/powerpoint/2010/main" val="3602989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4B68D88F9F1C74098C1E9B40892C382" ma:contentTypeVersion="10" ma:contentTypeDescription="Create a new document." ma:contentTypeScope="" ma:versionID="dc6d738ed4e796a6e4c2ab702b1c09f5">
  <xsd:schema xmlns:xsd="http://www.w3.org/2001/XMLSchema" xmlns:xs="http://www.w3.org/2001/XMLSchema" xmlns:p="http://schemas.microsoft.com/office/2006/metadata/properties" xmlns:ns2="529ccce0-d01a-44eb-8f6d-fcfce274c37a" targetNamespace="http://schemas.microsoft.com/office/2006/metadata/properties" ma:root="true" ma:fieldsID="637587641a3ddee889a599cbf8d18261" ns2:_="">
    <xsd:import namespace="529ccce0-d01a-44eb-8f6d-fcfce274c37a"/>
    <xsd:element name="properties">
      <xsd:complexType>
        <xsd:sequence>
          <xsd:element name="documentManagement">
            <xsd:complexType>
              <xsd:all>
                <xsd:element ref="ns2:_dlc_DocId" minOccurs="0"/>
                <xsd:element ref="ns2:_dlc_DocIdUrl" minOccurs="0"/>
                <xsd:element ref="ns2:_dlc_DocIdPersistId" minOccurs="0"/>
                <xsd:element ref="ns2:TypeOfContent" minOccurs="0"/>
                <xsd:element ref="ns2:DocumentType" minOccurs="0"/>
                <xsd:element ref="ns2:f35ca5f0ee694cfd9c7653895a2c7dca" minOccurs="0"/>
                <xsd:element ref="ns2:TaxCatchAll" minOccurs="0"/>
                <xsd:element ref="ns2:TaxCatchAllLabel" minOccurs="0"/>
                <xsd:element ref="ns2:TaxKeywordTaxHTField" minOccurs="0"/>
                <xsd:element ref="ns2:LastReviewedDate" minOccurs="0"/>
                <xsd:element ref="ns2:DocumentStatus" minOccurs="0"/>
                <xsd:element ref="ns2:db0dfd8ecf6c4fc28d538b1ac635d8b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9ccce0-d01a-44eb-8f6d-fcfce274c37a"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false">
      <xsd:simpleType>
        <xsd:restriction base="dms:Boolean"/>
      </xsd:simpleType>
    </xsd:element>
    <xsd:element name="TypeOfContent" ma:index="11" nillable="true" ma:displayName="Type of Content" ma:format="Dropdown" ma:internalName="TypeOfContent" ma:readOnly="false">
      <xsd:simpleType>
        <xsd:restriction base="dms:Choice">
          <xsd:enumeration value="Template"/>
          <xsd:enumeration value="Policy"/>
          <xsd:enumeration value="Form"/>
          <xsd:enumeration value="Documentation"/>
          <xsd:enumeration value="Press Release"/>
        </xsd:restriction>
      </xsd:simpleType>
    </xsd:element>
    <xsd:element name="DocumentType" ma:index="12" nillable="true" ma:displayName="Document Type" ma:format="Dropdown" ma:internalName="DocumentType" ma:readOnly="false">
      <xsd:simpleType>
        <xsd:restriction base="dms:Choice">
          <xsd:enumeration value="Checklist"/>
          <xsd:enumeration value="Contract"/>
          <xsd:enumeration value="Floor Plan"/>
          <xsd:enumeration value="Form"/>
          <xsd:enumeration value="Grant"/>
          <xsd:enumeration value="Graphic"/>
          <xsd:enumeration value="Invoice"/>
          <xsd:enumeration value="Manual"/>
          <xsd:enumeration value="Meeting Notes"/>
          <xsd:enumeration value="Photo"/>
          <xsd:enumeration value="Policy"/>
          <xsd:enumeration value="Presentation"/>
          <xsd:enumeration value="Process"/>
          <xsd:enumeration value="Report"/>
          <xsd:enumeration value="Template"/>
          <xsd:enumeration value="User Guide"/>
          <xsd:enumeration value="Video"/>
        </xsd:restriction>
      </xsd:simpleType>
    </xsd:element>
    <xsd:element name="f35ca5f0ee694cfd9c7653895a2c7dca" ma:index="13" nillable="true" ma:taxonomy="true" ma:internalName="f35ca5f0ee694cfd9c7653895a2c7dca" ma:taxonomyFieldName="Function" ma:displayName="Function" ma:readOnly="false" ma:fieldId="{f35ca5f0-ee69-4cfd-9c76-53895a2c7dca}" ma:taxonomyMulti="true" ma:sspId="797d636a-0608-4240-bc17-84bd244307a5" ma:termSetId="feffb8c1-e6ea-432e-a7e0-ce911a1d98c4" ma:anchorId="00000000-0000-0000-0000-000000000000" ma:open="false" ma:isKeyword="false">
      <xsd:complexType>
        <xsd:sequence>
          <xsd:element ref="pc:Terms" minOccurs="0" maxOccurs="1"/>
        </xsd:sequence>
      </xsd:complexType>
    </xsd:element>
    <xsd:element name="TaxCatchAll" ma:index="14" nillable="true" ma:displayName="Taxonomy Catch All Column" ma:hidden="true" ma:list="{70a1ea77-b44d-40b8-a9b7-c7fa1c8b6a48}" ma:internalName="TaxCatchAll" ma:showField="CatchAllData" ma:web="529ccce0-d01a-44eb-8f6d-fcfce274c37a">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70a1ea77-b44d-40b8-a9b7-c7fa1c8b6a48}" ma:internalName="TaxCatchAllLabel" ma:readOnly="true" ma:showField="CatchAllDataLabel" ma:web="529ccce0-d01a-44eb-8f6d-fcfce274c37a">
      <xsd:complexType>
        <xsd:complexContent>
          <xsd:extension base="dms:MultiChoiceLookup">
            <xsd:sequence>
              <xsd:element name="Value" type="dms:Lookup" maxOccurs="unbounded" minOccurs="0" nillable="true"/>
            </xsd:sequence>
          </xsd:extension>
        </xsd:complexContent>
      </xsd:complexType>
    </xsd:element>
    <xsd:element name="TaxKeywordTaxHTField" ma:index="17" nillable="true" ma:taxonomy="true" ma:internalName="TaxKeywordTaxHTField" ma:taxonomyFieldName="TaxKeyword" ma:displayName="Enterprise Keywords" ma:fieldId="{23f27201-bee3-471e-b2e7-b64fd8b7ca38}" ma:taxonomyMulti="true" ma:sspId="797d636a-0608-4240-bc17-84bd244307a5" ma:termSetId="00000000-0000-0000-0000-000000000000" ma:anchorId="00000000-0000-0000-0000-000000000000" ma:open="true" ma:isKeyword="true">
      <xsd:complexType>
        <xsd:sequence>
          <xsd:element ref="pc:Terms" minOccurs="0" maxOccurs="1"/>
        </xsd:sequence>
      </xsd:complexType>
    </xsd:element>
    <xsd:element name="LastReviewedDate" ma:index="19" nillable="true" ma:displayName="Last Reviewed Date" ma:default="[today]" ma:format="DateOnly" ma:internalName="LastReviewedDate" ma:readOnly="false">
      <xsd:simpleType>
        <xsd:restriction base="dms:DateTime"/>
      </xsd:simpleType>
    </xsd:element>
    <xsd:element name="DocumentStatus" ma:index="20" nillable="true" ma:displayName="Document Status" ma:default="Draft" ma:format="Dropdown" ma:internalName="DocumentStatus" ma:readOnly="false">
      <xsd:simpleType>
        <xsd:restriction base="dms:Choice">
          <xsd:enumeration value="Draft"/>
          <xsd:enumeration value="Final"/>
        </xsd:restriction>
      </xsd:simpleType>
    </xsd:element>
    <xsd:element name="db0dfd8ecf6c4fc28d538b1ac635d8be" ma:index="21" nillable="true" ma:taxonomy="true" ma:internalName="db0dfd8ecf6c4fc28d538b1ac635d8be" ma:taxonomyFieldName="Program" ma:displayName="Program" ma:readOnly="false" ma:fieldId="{db0dfd8e-cf6c-4fc2-8d53-8b1ac635d8be}" ma:taxonomyMulti="true" ma:sspId="797d636a-0608-4240-bc17-84bd244307a5" ma:termSetId="bf9a34c8-30e7-41cf-bc26-8cf2b79c8fd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529ccce0-d01a-44eb-8f6d-fcfce274c37a">DXK3VZ7EW6WC-836865298-1303</_dlc_DocId>
    <_dlc_DocIdUrl xmlns="529ccce0-d01a-44eb-8f6d-fcfce274c37a">
      <Url>https://sharepoint.sfn.org/departments/BNL/_layouts/15/DocIdRedir.aspx?ID=DXK3VZ7EW6WC-836865298-1303</Url>
      <Description>DXK3VZ7EW6WC-836865298-1303</Description>
    </_dlc_DocIdUrl>
    <_dlc_DocIdPersistId xmlns="529ccce0-d01a-44eb-8f6d-fcfce274c37a" xsi:nil="true"/>
    <TaxCatchAll xmlns="529ccce0-d01a-44eb-8f6d-fcfce274c37a"/>
    <LastReviewedDate xmlns="529ccce0-d01a-44eb-8f6d-fcfce274c37a">2017-02-06T15:45:25+00:00</LastReviewedDate>
    <f35ca5f0ee694cfd9c7653895a2c7dca xmlns="529ccce0-d01a-44eb-8f6d-fcfce274c37a">
      <Terms xmlns="http://schemas.microsoft.com/office/infopath/2007/PartnerControls"/>
    </f35ca5f0ee694cfd9c7653895a2c7dca>
    <db0dfd8ecf6c4fc28d538b1ac635d8be xmlns="529ccce0-d01a-44eb-8f6d-fcfce274c37a">
      <Terms xmlns="http://schemas.microsoft.com/office/infopath/2007/PartnerControls"/>
    </db0dfd8ecf6c4fc28d538b1ac635d8be>
    <DocumentType xmlns="529ccce0-d01a-44eb-8f6d-fcfce274c37a" xsi:nil="true"/>
    <DocumentStatus xmlns="529ccce0-d01a-44eb-8f6d-fcfce274c37a">Draft</DocumentStatus>
    <TypeOfContent xmlns="529ccce0-d01a-44eb-8f6d-fcfce274c37a" xsi:nil="true"/>
    <TaxKeywordTaxHTField xmlns="529ccce0-d01a-44eb-8f6d-fcfce274c37a">
      <Terms xmlns="http://schemas.microsoft.com/office/infopath/2007/PartnerControls"/>
    </TaxKeywordTaxHTField>
  </documentManagement>
</p:properties>
</file>

<file path=customXml/itemProps1.xml><?xml version="1.0" encoding="utf-8"?>
<ds:datastoreItem xmlns:ds="http://schemas.openxmlformats.org/officeDocument/2006/customXml" ds:itemID="{E236CDE4-4D3B-4893-A6FB-B7D6A0E677F6}">
  <ds:schemaRefs>
    <ds:schemaRef ds:uri="http://schemas.microsoft.com/sharepoint/events"/>
  </ds:schemaRefs>
</ds:datastoreItem>
</file>

<file path=customXml/itemProps2.xml><?xml version="1.0" encoding="utf-8"?>
<ds:datastoreItem xmlns:ds="http://schemas.openxmlformats.org/officeDocument/2006/customXml" ds:itemID="{9FE7FBE5-4C9F-467C-BE80-A367A912006F}">
  <ds:schemaRefs>
    <ds:schemaRef ds:uri="http://schemas.microsoft.com/sharepoint/v3/contenttype/forms"/>
  </ds:schemaRefs>
</ds:datastoreItem>
</file>

<file path=customXml/itemProps3.xml><?xml version="1.0" encoding="utf-8"?>
<ds:datastoreItem xmlns:ds="http://schemas.openxmlformats.org/officeDocument/2006/customXml" ds:itemID="{F4FD6D4A-387F-4FCF-88FD-7600E3668E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9ccce0-d01a-44eb-8f6d-fcfce274c3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97523684-12C1-4A7F-971E-8284DFDD52E0}">
  <ds:schemaRefs>
    <ds:schemaRef ds:uri="http://schemas.openxmlformats.org/package/2006/metadata/core-properties"/>
    <ds:schemaRef ds:uri="http://schemas.microsoft.com/office/2006/documentManagement/types"/>
    <ds:schemaRef ds:uri="529ccce0-d01a-44eb-8f6d-fcfce274c37a"/>
    <ds:schemaRef ds:uri="http://purl.org/dc/elements/1.1/"/>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1949</TotalTime>
  <Words>1167</Words>
  <Application>Microsoft Office PowerPoint</Application>
  <PresentationFormat>On-screen Show (4:3)</PresentationFormat>
  <Paragraphs>94</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ＭＳ Ｐゴシック</vt:lpstr>
      <vt:lpstr>Arial</vt:lpstr>
      <vt:lpstr>Calibri</vt:lpstr>
      <vt:lpstr>Calibri </vt:lpstr>
      <vt:lpstr>Calibri Light</vt:lpstr>
      <vt:lpstr>Garamond</vt:lpstr>
      <vt:lpstr>Office Theme</vt:lpstr>
      <vt:lpstr>PowerPoint Presentation</vt:lpstr>
      <vt:lpstr>Language: An Overview</vt:lpstr>
      <vt:lpstr>Patient Tan</vt:lpstr>
      <vt:lpstr>Aphasias</vt:lpstr>
      <vt:lpstr>Language and Speech Disorders</vt:lpstr>
      <vt:lpstr>How We Study Language</vt:lpstr>
      <vt:lpstr>How We Study Language (cont.)</vt:lpstr>
      <vt:lpstr>Language and the Brain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Neuroengineering for insights into brain function</dc:title>
  <dc:creator>Spencer Smith</dc:creator>
  <cp:lastModifiedBy>Emma Lindberg</cp:lastModifiedBy>
  <cp:revision>87</cp:revision>
  <dcterms:created xsi:type="dcterms:W3CDTF">2015-09-17T00:21:08Z</dcterms:created>
  <dcterms:modified xsi:type="dcterms:W3CDTF">2017-02-22T20:23:02Z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0x01010004B68D88F9F1C74098C1E9B40892C382</vt:lpwstr>
  </property>
  <property fmtid="{D5CDD505-2E9C-101B-9397-08002B2CF9AE}" pid="3" name="_dlc_DocIdItemGuid">
    <vt:lpwstr>f6185f11-78f7-49d5-9eff-0a67dc94b62b</vt:lpwstr>
  </property>
  <property fmtid="{D5CDD505-2E9C-101B-9397-08002B2CF9AE}" pid="4" name="TaxKeyword">
    <vt:lpwstr/>
  </property>
  <property fmtid="{D5CDD505-2E9C-101B-9397-08002B2CF9AE}" pid="5" name="Function">
    <vt:lpwstr/>
  </property>
  <property fmtid="{D5CDD505-2E9C-101B-9397-08002B2CF9AE}" pid="6" name="Program">
    <vt:lpwstr/>
  </property>
</Properties>
</file>