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6"/>
  </p:notesMasterIdLst>
  <p:sldIdLst>
    <p:sldId id="283" r:id="rId6"/>
    <p:sldId id="284" r:id="rId7"/>
    <p:sldId id="336" r:id="rId8"/>
    <p:sldId id="334" r:id="rId9"/>
    <p:sldId id="335" r:id="rId10"/>
    <p:sldId id="327" r:id="rId11"/>
    <p:sldId id="326" r:id="rId12"/>
    <p:sldId id="325" r:id="rId13"/>
    <p:sldId id="328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is Wnuk" initials="AW" lastIdx="9" clrIdx="0">
    <p:extLst>
      <p:ext uri="{19B8F6BF-5375-455C-9EA6-DF929625EA0E}">
        <p15:presenceInfo xmlns:p15="http://schemas.microsoft.com/office/powerpoint/2012/main" userId="S-1-5-21-2563564208-1435767573-1362601423-8171" providerId="AD"/>
      </p:ext>
    </p:extLst>
  </p:cmAuthor>
  <p:cmAuthor id="2" name="Emma Lindberg" initials="EL" lastIdx="6" clrIdx="1">
    <p:extLst>
      <p:ext uri="{19B8F6BF-5375-455C-9EA6-DF929625EA0E}">
        <p15:presenceInfo xmlns:p15="http://schemas.microsoft.com/office/powerpoint/2012/main" userId="S-1-5-21-2563564208-1435767573-1362601423-8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B61973"/>
    <a:srgbClr val="C58016"/>
    <a:srgbClr val="6137A7"/>
    <a:srgbClr val="C3112D"/>
    <a:srgbClr val="5C8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41F4D-BE13-432F-9F8D-30A0EFF916B4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FE218-E746-49D1-93ED-0EAAA51B9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6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AB882-9C02-4820-80F5-7B1FBE3FDD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4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AB882-9C02-4820-80F5-7B1FBE3FDD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1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47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04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524000" cy="228600"/>
          </a:xfrm>
          <a:prstGeom prst="rect">
            <a:avLst/>
          </a:prstGeom>
          <a:solidFill>
            <a:srgbClr val="613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137A7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524000" y="0"/>
            <a:ext cx="15240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048000" y="0"/>
            <a:ext cx="1524000" cy="228600"/>
          </a:xfrm>
          <a:prstGeom prst="rect">
            <a:avLst/>
          </a:prstGeom>
          <a:solidFill>
            <a:srgbClr val="5C8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0" y="0"/>
            <a:ext cx="1524000" cy="228600"/>
          </a:xfrm>
          <a:prstGeom prst="rect">
            <a:avLst/>
          </a:prstGeom>
          <a:solidFill>
            <a:srgbClr val="C58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096000" y="0"/>
            <a:ext cx="1524000" cy="228600"/>
          </a:xfrm>
          <a:prstGeom prst="rect">
            <a:avLst/>
          </a:prstGeom>
          <a:solidFill>
            <a:srgbClr val="B6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7620000" y="0"/>
            <a:ext cx="1524000" cy="228600"/>
          </a:xfrm>
          <a:prstGeom prst="rect">
            <a:avLst/>
          </a:prstGeom>
          <a:solidFill>
            <a:srgbClr val="C31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92570"/>
            <a:ext cx="7484074" cy="18710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78" y="4057059"/>
            <a:ext cx="5619278" cy="819741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629400"/>
            <a:ext cx="1524000" cy="228600"/>
          </a:xfrm>
          <a:prstGeom prst="rect">
            <a:avLst/>
          </a:prstGeom>
          <a:solidFill>
            <a:srgbClr val="613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137A7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1524000" y="6629400"/>
            <a:ext cx="15240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3048000" y="6629400"/>
            <a:ext cx="1524000" cy="228600"/>
          </a:xfrm>
          <a:prstGeom prst="rect">
            <a:avLst/>
          </a:prstGeom>
          <a:solidFill>
            <a:srgbClr val="5C8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4572000" y="6629400"/>
            <a:ext cx="1524000" cy="228600"/>
          </a:xfrm>
          <a:prstGeom prst="rect">
            <a:avLst/>
          </a:prstGeom>
          <a:solidFill>
            <a:srgbClr val="C58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6096000" y="6629400"/>
            <a:ext cx="1524000" cy="228600"/>
          </a:xfrm>
          <a:prstGeom prst="rect">
            <a:avLst/>
          </a:prstGeom>
          <a:solidFill>
            <a:srgbClr val="B6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7620000" y="6629400"/>
            <a:ext cx="1524000" cy="228600"/>
          </a:xfrm>
          <a:prstGeom prst="rect">
            <a:avLst/>
          </a:prstGeom>
          <a:solidFill>
            <a:srgbClr val="C31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6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362200"/>
            <a:ext cx="6400800" cy="68897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 baseline="0">
                <a:solidFill>
                  <a:schemeClr val="accent6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 smtClean="0"/>
              <a:t>Divider Slide Title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3063286"/>
            <a:ext cx="6858000" cy="0"/>
          </a:xfrm>
          <a:prstGeom prst="line">
            <a:avLst/>
          </a:prstGeom>
          <a:ln>
            <a:solidFill>
              <a:srgbClr val="F7A1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0"/>
            <a:ext cx="1524000" cy="228600"/>
          </a:xfrm>
          <a:prstGeom prst="rect">
            <a:avLst/>
          </a:prstGeom>
          <a:solidFill>
            <a:srgbClr val="613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137A7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524000" y="0"/>
            <a:ext cx="15240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048000" y="0"/>
            <a:ext cx="1524000" cy="228600"/>
          </a:xfrm>
          <a:prstGeom prst="rect">
            <a:avLst/>
          </a:prstGeom>
          <a:solidFill>
            <a:srgbClr val="5C8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72000" y="0"/>
            <a:ext cx="1524000" cy="228600"/>
          </a:xfrm>
          <a:prstGeom prst="rect">
            <a:avLst/>
          </a:prstGeom>
          <a:solidFill>
            <a:srgbClr val="C58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096000" y="0"/>
            <a:ext cx="1524000" cy="228600"/>
          </a:xfrm>
          <a:prstGeom prst="rect">
            <a:avLst/>
          </a:prstGeom>
          <a:solidFill>
            <a:srgbClr val="B6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7620000" y="0"/>
            <a:ext cx="1524000" cy="228600"/>
          </a:xfrm>
          <a:prstGeom prst="rect">
            <a:avLst/>
          </a:prstGeom>
          <a:solidFill>
            <a:srgbClr val="C31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134100"/>
            <a:ext cx="2286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96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5334000" cy="4572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000" b="1" baseline="0">
                <a:solidFill>
                  <a:schemeClr val="accent6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 smtClean="0"/>
              <a:t>Page Header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949656" cy="4268714"/>
          </a:xfrm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1834" y="6178546"/>
            <a:ext cx="2895600" cy="365125"/>
          </a:xfrm>
        </p:spPr>
        <p:txBody>
          <a:bodyPr/>
          <a:lstStyle>
            <a:lvl1pPr>
              <a:defRPr sz="1000">
                <a:solidFill>
                  <a:srgbClr val="104B7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524000" cy="228600"/>
          </a:xfrm>
          <a:prstGeom prst="rect">
            <a:avLst/>
          </a:prstGeom>
          <a:solidFill>
            <a:srgbClr val="613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137A7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524000" y="0"/>
            <a:ext cx="1524000" cy="228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048000" y="0"/>
            <a:ext cx="1524000" cy="228600"/>
          </a:xfrm>
          <a:prstGeom prst="rect">
            <a:avLst/>
          </a:prstGeom>
          <a:solidFill>
            <a:srgbClr val="5C8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4572000" y="0"/>
            <a:ext cx="1524000" cy="228600"/>
          </a:xfrm>
          <a:prstGeom prst="rect">
            <a:avLst/>
          </a:prstGeom>
          <a:solidFill>
            <a:srgbClr val="C580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6096000" y="0"/>
            <a:ext cx="1524000" cy="228600"/>
          </a:xfrm>
          <a:prstGeom prst="rect">
            <a:avLst/>
          </a:prstGeom>
          <a:solidFill>
            <a:srgbClr val="B6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7620000" y="0"/>
            <a:ext cx="1524000" cy="228600"/>
          </a:xfrm>
          <a:prstGeom prst="rect">
            <a:avLst/>
          </a:prstGeom>
          <a:solidFill>
            <a:srgbClr val="C31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134100"/>
            <a:ext cx="2286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0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62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71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2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64D5-367C-4573-8E2A-F7F34257D24E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6B635-1196-434D-A806-09C03554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4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tter.com/sfntwee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6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3076" y="5756905"/>
            <a:ext cx="5882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6"/>
                </a:solidFill>
              </a:rPr>
              <a:t>Follow BrainFacts.org   </a:t>
            </a:r>
            <a:endParaRPr lang="en-US" sz="1600" dirty="0" smtClean="0">
              <a:solidFill>
                <a:schemeClr val="accent6"/>
              </a:solidFill>
              <a:hlinkClick r:id="rId3"/>
            </a:endParaRPr>
          </a:p>
          <a:p>
            <a:pPr algn="ctr"/>
            <a:r>
              <a:rPr lang="en-US" sz="1600" dirty="0" smtClean="0">
                <a:solidFill>
                  <a:schemeClr val="accent6"/>
                </a:solidFill>
              </a:rPr>
              <a:t>@</a:t>
            </a:r>
            <a:r>
              <a:rPr lang="en-US" sz="1600" dirty="0" err="1" smtClean="0">
                <a:solidFill>
                  <a:schemeClr val="accent6"/>
                </a:solidFill>
              </a:rPr>
              <a:t>Brain_Facts_org</a:t>
            </a:r>
            <a:endParaRPr lang="en-US" sz="1600" dirty="0" smtClean="0">
              <a:solidFill>
                <a:schemeClr val="accent6"/>
              </a:solidFill>
            </a:endParaRPr>
          </a:p>
          <a:p>
            <a:pPr algn="ctr"/>
            <a:r>
              <a:rPr lang="en-US" sz="1600" dirty="0" smtClean="0">
                <a:solidFill>
                  <a:schemeClr val="accent6"/>
                </a:solidFill>
              </a:rPr>
              <a:t>  https</a:t>
            </a:r>
            <a:r>
              <a:rPr lang="en-US" sz="1600" dirty="0">
                <a:solidFill>
                  <a:schemeClr val="accent6"/>
                </a:solidFill>
              </a:rPr>
              <a:t>://www.facebook.com/BrainFactsOrg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368" y="5802833"/>
            <a:ext cx="369571" cy="3695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807" y="5802834"/>
            <a:ext cx="369571" cy="36957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73" y="2870561"/>
            <a:ext cx="6675932" cy="115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8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62201"/>
            <a:ext cx="67818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The Heart vs The Brain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81256" y="3200400"/>
            <a:ext cx="43434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Emotions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Control for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870054" cy="4268714"/>
          </a:xfrm>
        </p:spPr>
        <p:txBody>
          <a:bodyPr/>
          <a:lstStyle/>
          <a:p>
            <a:r>
              <a:rPr lang="en-US" dirty="0" smtClean="0"/>
              <a:t>Many authors have written about heartbreak, and many movie characters have died of a broken heart.</a:t>
            </a:r>
          </a:p>
          <a:p>
            <a:r>
              <a:rPr lang="en-US" dirty="0" smtClean="0"/>
              <a:t>Directors add long pauses in between scary scenes to quicken viewers’ heartrates.</a:t>
            </a:r>
          </a:p>
          <a:p>
            <a:r>
              <a:rPr lang="en-US" dirty="0" smtClean="0"/>
              <a:t>Commercials play slow music behind sad images hoping you will have a change of heart and donate to their cause.</a:t>
            </a:r>
          </a:p>
          <a:p>
            <a:r>
              <a:rPr lang="en-US" dirty="0" smtClean="0"/>
              <a:t>When your sibling steals your clothes you feel your chest tighten and your heart beat faster as you grow angry.</a:t>
            </a:r>
          </a:p>
          <a:p>
            <a:r>
              <a:rPr lang="en-US" dirty="0" smtClean="0"/>
              <a:t>But is your heart really in charge of all these emotions?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77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242917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Emotions are regulated by the brain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905" y="1829963"/>
            <a:ext cx="4899504" cy="4216255"/>
          </a:xfrm>
        </p:spPr>
      </p:pic>
    </p:spTree>
    <p:extLst>
      <p:ext uri="{BB962C8B-B14F-4D97-AF65-F5344CB8AC3E}">
        <p14:creationId xmlns:p14="http://schemas.microsoft.com/office/powerpoint/2010/main" val="12571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506070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The Limbic System and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7800"/>
            <a:ext cx="7861177" cy="4268714"/>
          </a:xfrm>
        </p:spPr>
        <p:txBody>
          <a:bodyPr/>
          <a:lstStyle/>
          <a:p>
            <a:r>
              <a:rPr lang="en-US" dirty="0" smtClean="0"/>
              <a:t>The limbic </a:t>
            </a:r>
            <a:r>
              <a:rPr lang="en-US" dirty="0"/>
              <a:t>s</a:t>
            </a:r>
            <a:r>
              <a:rPr lang="en-US" dirty="0" smtClean="0"/>
              <a:t>ystem is located in the center of the brain, and it acts as the brain’s emotional control center.</a:t>
            </a:r>
          </a:p>
          <a:p>
            <a:r>
              <a:rPr lang="en-US" dirty="0" smtClean="0"/>
              <a:t>The limbic system is made up of many parts </a:t>
            </a:r>
            <a:r>
              <a:rPr lang="en-US" dirty="0"/>
              <a:t>including </a:t>
            </a:r>
            <a:r>
              <a:rPr lang="en-US" dirty="0" smtClean="0"/>
              <a:t>the </a:t>
            </a:r>
            <a:r>
              <a:rPr lang="en-US" dirty="0"/>
              <a:t>hippocampus, </a:t>
            </a:r>
            <a:r>
              <a:rPr lang="en-US" dirty="0" smtClean="0"/>
              <a:t>amygdala, </a:t>
            </a:r>
            <a:r>
              <a:rPr lang="en-US" dirty="0"/>
              <a:t>thalamus, hypothalamus, basal ganglia, and cingulate gyrus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70AD47"/>
                </a:solidFill>
              </a:rPr>
              <a:t>hippocampus</a:t>
            </a:r>
            <a:r>
              <a:rPr lang="en-US" dirty="0"/>
              <a:t> is a seahorse-shaped structure involved in learning, memory, and emotion.</a:t>
            </a:r>
          </a:p>
          <a:p>
            <a:r>
              <a:rPr lang="en-US" dirty="0" smtClean="0"/>
              <a:t>The </a:t>
            </a:r>
            <a:r>
              <a:rPr lang="en-US" dirty="0">
                <a:solidFill>
                  <a:srgbClr val="B61973"/>
                </a:solidFill>
              </a:rPr>
              <a:t>amygdala</a:t>
            </a:r>
            <a:r>
              <a:rPr lang="en-US" dirty="0"/>
              <a:t> plays a central role in emotional learning, particularly </a:t>
            </a:r>
            <a:r>
              <a:rPr lang="en-US" dirty="0" smtClean="0"/>
              <a:t>fearful memories.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631" y="3724090"/>
            <a:ext cx="3792393" cy="29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4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978" y="3724090"/>
            <a:ext cx="3792393" cy="29299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7800"/>
            <a:ext cx="7949953" cy="4268714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C58016"/>
                </a:solidFill>
              </a:rPr>
              <a:t>Fear</a:t>
            </a:r>
            <a:r>
              <a:rPr lang="en-US" dirty="0" smtClean="0"/>
              <a:t> </a:t>
            </a:r>
            <a:r>
              <a:rPr lang="en-US" dirty="0"/>
              <a:t>is the path to the Dark Side. </a:t>
            </a:r>
            <a:r>
              <a:rPr lang="en-US" dirty="0">
                <a:solidFill>
                  <a:srgbClr val="C58016"/>
                </a:solidFill>
              </a:rPr>
              <a:t>Fear</a:t>
            </a:r>
            <a:r>
              <a:rPr lang="en-US" dirty="0"/>
              <a:t> leads to anger, anger leads to hate, hate leads to </a:t>
            </a:r>
            <a:r>
              <a:rPr lang="en-US" dirty="0" smtClean="0"/>
              <a:t>suffering.” –Star Wars </a:t>
            </a:r>
            <a:r>
              <a:rPr lang="en-US" dirty="0"/>
              <a:t>Episode I: The Phantom </a:t>
            </a:r>
            <a:r>
              <a:rPr lang="en-US" dirty="0" smtClean="0"/>
              <a:t>Menace, 1999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The amygdala has been identified as the brain’s “</a:t>
            </a:r>
            <a:r>
              <a:rPr lang="en-US" dirty="0"/>
              <a:t>f</a:t>
            </a:r>
            <a:r>
              <a:rPr lang="en-US" dirty="0" smtClean="0"/>
              <a:t>ear center.”</a:t>
            </a:r>
          </a:p>
          <a:p>
            <a:r>
              <a:rPr lang="en-US" dirty="0" smtClean="0"/>
              <a:t>The amygdala is </a:t>
            </a:r>
            <a:r>
              <a:rPr lang="en-US" dirty="0"/>
              <a:t>an almond-shaped bundle of neurons </a:t>
            </a:r>
            <a:r>
              <a:rPr lang="en-US" dirty="0" smtClean="0"/>
              <a:t>buried deep in each temporal lobe.</a:t>
            </a:r>
          </a:p>
          <a:p>
            <a:r>
              <a:rPr lang="en-US" dirty="0" smtClean="0"/>
              <a:t>When you sense something </a:t>
            </a:r>
            <a:r>
              <a:rPr lang="en-US" dirty="0"/>
              <a:t>potentially </a:t>
            </a:r>
            <a:r>
              <a:rPr lang="en-US" dirty="0" smtClean="0"/>
              <a:t>dangerous the amygdala </a:t>
            </a:r>
            <a:r>
              <a:rPr lang="en-US" dirty="0"/>
              <a:t>sends excitatory signals to other parts of the </a:t>
            </a:r>
            <a:r>
              <a:rPr lang="en-US" dirty="0" smtClean="0"/>
              <a:t>brain telling it to be on alert.</a:t>
            </a:r>
          </a:p>
        </p:txBody>
      </p:sp>
      <p:sp>
        <p:nvSpPr>
          <p:cNvPr id="5" name="Oval 4"/>
          <p:cNvSpPr/>
          <p:nvPr/>
        </p:nvSpPr>
        <p:spPr>
          <a:xfrm>
            <a:off x="3935024" y="5078027"/>
            <a:ext cx="429331" cy="44388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7800"/>
            <a:ext cx="7927521" cy="4268714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6137A7"/>
                </a:solidFill>
              </a:rPr>
              <a:t>Aggression</a:t>
            </a:r>
            <a:r>
              <a:rPr lang="en-US" dirty="0"/>
              <a:t> is different from anger. Anger is an emotion; </a:t>
            </a:r>
            <a:r>
              <a:rPr lang="en-US" dirty="0">
                <a:solidFill>
                  <a:srgbClr val="6137A7"/>
                </a:solidFill>
              </a:rPr>
              <a:t>aggression</a:t>
            </a:r>
            <a:r>
              <a:rPr lang="en-US" dirty="0"/>
              <a:t> is a </a:t>
            </a:r>
            <a:r>
              <a:rPr lang="en-US" dirty="0" smtClean="0"/>
              <a:t>behavior.” – Growing Into </a:t>
            </a:r>
            <a:r>
              <a:rPr lang="en-US" dirty="0"/>
              <a:t>Soul</a:t>
            </a:r>
          </a:p>
          <a:p>
            <a:endParaRPr lang="en-US" dirty="0" smtClean="0"/>
          </a:p>
          <a:p>
            <a:r>
              <a:rPr lang="en-US" dirty="0" smtClean="0"/>
              <a:t>Low levels of the chemical serotonin</a:t>
            </a:r>
            <a:r>
              <a:rPr lang="en-US" dirty="0"/>
              <a:t>, particularly in the prefrontal cortex, </a:t>
            </a:r>
            <a:r>
              <a:rPr lang="en-US" dirty="0" smtClean="0"/>
              <a:t>play a large role in aggressive behavior. </a:t>
            </a:r>
          </a:p>
          <a:p>
            <a:r>
              <a:rPr lang="en-US" dirty="0" smtClean="0"/>
              <a:t>Mice demonstrate aggression by physically dominating other mice repeatedly.</a:t>
            </a:r>
            <a:endParaRPr lang="en-US" dirty="0"/>
          </a:p>
          <a:p>
            <a:r>
              <a:rPr lang="en-US" dirty="0" smtClean="0"/>
              <a:t>Being </a:t>
            </a:r>
            <a:r>
              <a:rPr lang="en-US" dirty="0"/>
              <a:t>the recipient of an aggressive social encounter can cause changes in the brain that lead to </a:t>
            </a:r>
            <a:r>
              <a:rPr lang="en-US" dirty="0" smtClean="0"/>
              <a:t>depression and anxiety.</a:t>
            </a:r>
          </a:p>
          <a:p>
            <a:pPr lvl="1"/>
            <a:r>
              <a:rPr lang="en-US" dirty="0" smtClean="0"/>
              <a:t>Animal research </a:t>
            </a:r>
            <a:r>
              <a:rPr lang="en-US" dirty="0"/>
              <a:t>shows that aggressors may suffer from many of these same effects.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50" y="4604166"/>
            <a:ext cx="2917250" cy="225383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1703079">
            <a:off x="3221631" y="4562589"/>
            <a:ext cx="727969" cy="120699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2900" y="590942"/>
            <a:ext cx="9729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>
                <a:solidFill>
                  <a:schemeClr val="accent6"/>
                </a:solidFill>
                <a:latin typeface="Garamond" panose="02020404030301010803" pitchFamily="18" charset="0"/>
                <a:ea typeface="+mj-ea"/>
                <a:cs typeface="+mj-cs"/>
              </a:rPr>
              <a:t>Love</a:t>
            </a:r>
            <a:endParaRPr lang="en-US" sz="3000" b="1" dirty="0">
              <a:solidFill>
                <a:schemeClr val="accent6"/>
              </a:solidFill>
              <a:latin typeface="Garamond" panose="02020404030301010803" pitchFamily="18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" y="1382213"/>
            <a:ext cx="825409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B61973"/>
                </a:solidFill>
              </a:rPr>
              <a:t>Love</a:t>
            </a:r>
            <a:r>
              <a:rPr lang="en-US" dirty="0" smtClean="0"/>
              <a:t> looks not with the eyes, but with the mind” –William Shakespeare, "A Midsummer Night's Dream | Act 1, Scene 1”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Researchers scan the brains of people in love and find the </a:t>
            </a:r>
            <a:r>
              <a:rPr lang="en-US" dirty="0"/>
              <a:t>v</a:t>
            </a:r>
            <a:r>
              <a:rPr lang="en-US" dirty="0" smtClean="0"/>
              <a:t>entral </a:t>
            </a:r>
            <a:r>
              <a:rPr lang="en-US" dirty="0"/>
              <a:t>t</a:t>
            </a:r>
            <a:r>
              <a:rPr lang="en-US" dirty="0" smtClean="0"/>
              <a:t>egmental </a:t>
            </a:r>
            <a:r>
              <a:rPr lang="en-US" dirty="0"/>
              <a:t>a</a:t>
            </a:r>
            <a:r>
              <a:rPr lang="en-US" dirty="0" smtClean="0"/>
              <a:t>rea (VTA) is most active.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VTA is part of the brain’s </a:t>
            </a:r>
            <a:r>
              <a:rPr lang="en-US" dirty="0"/>
              <a:t>reward pathway </a:t>
            </a:r>
            <a:r>
              <a:rPr lang="en-US" dirty="0" smtClean="0"/>
              <a:t>which is </a:t>
            </a:r>
            <a:r>
              <a:rPr lang="en-US" dirty="0"/>
              <a:t>responsible </a:t>
            </a:r>
            <a:r>
              <a:rPr lang="en-US" dirty="0" smtClean="0"/>
              <a:t>wanting</a:t>
            </a:r>
            <a:r>
              <a:rPr lang="en-US" dirty="0"/>
              <a:t>, </a:t>
            </a:r>
            <a:r>
              <a:rPr lang="en-US" dirty="0" smtClean="0"/>
              <a:t>craving</a:t>
            </a:r>
            <a:r>
              <a:rPr lang="en-US" dirty="0"/>
              <a:t>, </a:t>
            </a:r>
            <a:r>
              <a:rPr lang="en-US" dirty="0" smtClean="0"/>
              <a:t>and obsession.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reward pathway releases the hormone oxytocin, which appears to cement bonds between adults and helps promote fidelity within monogamous relationships. 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749" y="3905981"/>
            <a:ext cx="3792393" cy="292996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469945" y="5663953"/>
            <a:ext cx="124287" cy="1242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20689371">
            <a:off x="3472273" y="5790365"/>
            <a:ext cx="990543" cy="18643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42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28012" cy="4268714"/>
          </a:xfrm>
        </p:spPr>
        <p:txBody>
          <a:bodyPr/>
          <a:lstStyle/>
          <a:p>
            <a:r>
              <a:rPr lang="en-US" dirty="0" smtClean="0"/>
              <a:t>Using your notes, fill in the blank brain worksheet.</a:t>
            </a:r>
          </a:p>
          <a:p>
            <a:r>
              <a:rPr lang="en-US" dirty="0" smtClean="0"/>
              <a:t>First, label the amygdala, the prefrontal cortex, </a:t>
            </a:r>
            <a:r>
              <a:rPr lang="en-US" dirty="0"/>
              <a:t>and the Ventral Tegmental </a:t>
            </a:r>
            <a:r>
              <a:rPr lang="en-US" dirty="0" smtClean="0"/>
              <a:t>Area (VTA).</a:t>
            </a:r>
          </a:p>
          <a:p>
            <a:r>
              <a:rPr lang="en-US" dirty="0" smtClean="0"/>
              <a:t>Next, label what emotion each area of the brain regulates.</a:t>
            </a:r>
          </a:p>
          <a:p>
            <a:r>
              <a:rPr lang="en-US" dirty="0" smtClean="0"/>
              <a:t>Finally, list three examples of each emotion on the lines provided.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Fear: Hearing a loud noise when you’re home alone</a:t>
            </a:r>
          </a:p>
          <a:p>
            <a:pPr lvl="2"/>
            <a:r>
              <a:rPr lang="en-US" dirty="0" smtClean="0"/>
              <a:t>Aggression: Road 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B68D88F9F1C74098C1E9B40892C382" ma:contentTypeVersion="10" ma:contentTypeDescription="Create a new document." ma:contentTypeScope="" ma:versionID="55b3a4d697236f1756900dd051f3bbb2">
  <xsd:schema xmlns:xsd="http://www.w3.org/2001/XMLSchema" xmlns:xs="http://www.w3.org/2001/XMLSchema" xmlns:p="http://schemas.microsoft.com/office/2006/metadata/properties" xmlns:ns2="529ccce0-d01a-44eb-8f6d-fcfce274c37a" targetNamespace="http://schemas.microsoft.com/office/2006/metadata/properties" ma:root="true" ma:fieldsID="5734e62e90199c9403887b00b7adc4fc" ns2:_="">
    <xsd:import namespace="529ccce0-d01a-44eb-8f6d-fcfce274c37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ypeOfContent" minOccurs="0"/>
                <xsd:element ref="ns2:DocumentType" minOccurs="0"/>
                <xsd:element ref="ns2:f35ca5f0ee694cfd9c7653895a2c7dca" minOccurs="0"/>
                <xsd:element ref="ns2:TaxCatchAll" minOccurs="0"/>
                <xsd:element ref="ns2:TaxCatchAllLabel" minOccurs="0"/>
                <xsd:element ref="ns2:TaxKeywordTaxHTField" minOccurs="0"/>
                <xsd:element ref="ns2:LastReviewedDate" minOccurs="0"/>
                <xsd:element ref="ns2:DocumentStatus" minOccurs="0"/>
                <xsd:element ref="ns2:db0dfd8ecf6c4fc28d538b1ac635d8b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ccce0-d01a-44eb-8f6d-fcfce274c37a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TypeOfContent" ma:index="11" nillable="true" ma:displayName="Type of Content" ma:format="Dropdown" ma:internalName="TypeOfContent" ma:readOnly="false">
      <xsd:simpleType>
        <xsd:restriction base="dms:Choice">
          <xsd:enumeration value="Template"/>
          <xsd:enumeration value="Policy"/>
          <xsd:enumeration value="Form"/>
          <xsd:enumeration value="Documentation"/>
          <xsd:enumeration value="Press Release"/>
          <xsd:enumeration value="Unclassified"/>
        </xsd:restriction>
      </xsd:simpleType>
    </xsd:element>
    <xsd:element name="DocumentType" ma:index="12" nillable="true" ma:displayName="Document Type" ma:format="Dropdown" ma:internalName="DocumentType" ma:readOnly="false">
      <xsd:simpleType>
        <xsd:restriction base="dms:Choice">
          <xsd:enumeration value="Checklist"/>
          <xsd:enumeration value="Contract"/>
          <xsd:enumeration value="Floor Plan"/>
          <xsd:enumeration value="Form"/>
          <xsd:enumeration value="Grant"/>
          <xsd:enumeration value="Graphic"/>
          <xsd:enumeration value="Invoice"/>
          <xsd:enumeration value="Manual"/>
          <xsd:enumeration value="Meeting Notes"/>
          <xsd:enumeration value="Memo"/>
          <xsd:enumeration value="Photo"/>
          <xsd:enumeration value="Policy"/>
          <xsd:enumeration value="Presentation"/>
          <xsd:enumeration value="Process"/>
          <xsd:enumeration value="Report"/>
          <xsd:enumeration value="Template"/>
          <xsd:enumeration value="User Guide"/>
          <xsd:enumeration value="Unclassified"/>
          <xsd:enumeration value="Video"/>
        </xsd:restriction>
      </xsd:simpleType>
    </xsd:element>
    <xsd:element name="f35ca5f0ee694cfd9c7653895a2c7dca" ma:index="13" nillable="true" ma:taxonomy="true" ma:internalName="f35ca5f0ee694cfd9c7653895a2c7dca" ma:taxonomyFieldName="Function" ma:displayName="Function" ma:readOnly="false" ma:fieldId="{f35ca5f0-ee69-4cfd-9c76-53895a2c7dca}" ma:taxonomyMulti="true" ma:sspId="797d636a-0608-4240-bc17-84bd244307a5" ma:termSetId="feffb8c1-e6ea-432e-a7e0-ce911a1d98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70a1ea77-b44d-40b8-a9b7-c7fa1c8b6a48}" ma:internalName="TaxCatchAll" ma:showField="CatchAllData" ma:web="529ccce0-d01a-44eb-8f6d-fcfce274c3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70a1ea77-b44d-40b8-a9b7-c7fa1c8b6a48}" ma:internalName="TaxCatchAllLabel" ma:readOnly="true" ma:showField="CatchAllDataLabel" ma:web="529ccce0-d01a-44eb-8f6d-fcfce274c3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797d636a-0608-4240-bc17-84bd244307a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LastReviewedDate" ma:index="19" nillable="true" ma:displayName="Last Reviewed Date" ma:default="[today]" ma:format="DateOnly" ma:internalName="LastReviewedDate" ma:readOnly="false">
      <xsd:simpleType>
        <xsd:restriction base="dms:DateTime"/>
      </xsd:simpleType>
    </xsd:element>
    <xsd:element name="DocumentStatus" ma:index="20" nillable="true" ma:displayName="Document Status" ma:default="Draft" ma:format="Dropdown" ma:internalName="DocumentStatus" ma:readOnly="false">
      <xsd:simpleType>
        <xsd:restriction base="dms:Choice">
          <xsd:enumeration value="Draft"/>
          <xsd:enumeration value="Final"/>
        </xsd:restriction>
      </xsd:simpleType>
    </xsd:element>
    <xsd:element name="db0dfd8ecf6c4fc28d538b1ac635d8be" ma:index="21" nillable="true" ma:taxonomy="true" ma:internalName="db0dfd8ecf6c4fc28d538b1ac635d8be" ma:taxonomyFieldName="Program" ma:displayName="Program" ma:readOnly="false" ma:fieldId="{db0dfd8e-cf6c-4fc2-8d53-8b1ac635d8be}" ma:taxonomyMulti="true" ma:sspId="797d636a-0608-4240-bc17-84bd244307a5" ma:termSetId="bf9a34c8-30e7-41cf-bc26-8cf2b79c8fd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29ccce0-d01a-44eb-8f6d-fcfce274c37a">DXK3VZ7EW6WC-836865298-1513</_dlc_DocId>
    <_dlc_DocIdUrl xmlns="529ccce0-d01a-44eb-8f6d-fcfce274c37a">
      <Url>https://sharepoint.sfn.org/departments/BNL/_layouts/15/DocIdRedir.aspx?ID=DXK3VZ7EW6WC-836865298-1513</Url>
      <Description>DXK3VZ7EW6WC-836865298-1513</Description>
    </_dlc_DocIdUrl>
    <_dlc_DocIdPersistId xmlns="529ccce0-d01a-44eb-8f6d-fcfce274c37a" xsi:nil="true"/>
    <TaxCatchAll xmlns="529ccce0-d01a-44eb-8f6d-fcfce274c37a"/>
    <LastReviewedDate xmlns="529ccce0-d01a-44eb-8f6d-fcfce274c37a">2017-02-14T13:32:37+00:00</LastReviewedDate>
    <f35ca5f0ee694cfd9c7653895a2c7dca xmlns="529ccce0-d01a-44eb-8f6d-fcfce274c37a">
      <Terms xmlns="http://schemas.microsoft.com/office/infopath/2007/PartnerControls"/>
    </f35ca5f0ee694cfd9c7653895a2c7dca>
    <db0dfd8ecf6c4fc28d538b1ac635d8be xmlns="529ccce0-d01a-44eb-8f6d-fcfce274c37a">
      <Terms xmlns="http://schemas.microsoft.com/office/infopath/2007/PartnerControls"/>
    </db0dfd8ecf6c4fc28d538b1ac635d8be>
    <DocumentType xmlns="529ccce0-d01a-44eb-8f6d-fcfce274c37a" xsi:nil="true"/>
    <DocumentStatus xmlns="529ccce0-d01a-44eb-8f6d-fcfce274c37a">Draft</DocumentStatus>
    <TypeOfContent xmlns="529ccce0-d01a-44eb-8f6d-fcfce274c37a" xsi:nil="true"/>
    <TaxKeywordTaxHTField xmlns="529ccce0-d01a-44eb-8f6d-fcfce274c37a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47D60464-305D-44E0-8659-4672F2C63F8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6AF299F-57A3-469B-97EA-F356FB8A3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ccce0-d01a-44eb-8f6d-fcfce274c3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E7FBE5-4C9F-467C-BE80-A367A912006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7523684-12C1-4A7F-971E-8284DFDD52E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29ccce0-d01a-44eb-8f6d-fcfce274c37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3971</TotalTime>
  <Words>534</Words>
  <Application>Microsoft Office PowerPoint</Application>
  <PresentationFormat>On-screen Show (4:3)</PresentationFormat>
  <Paragraphs>46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Office Theme</vt:lpstr>
      <vt:lpstr>PowerPoint Presentation</vt:lpstr>
      <vt:lpstr>The Heart vs The Brain</vt:lpstr>
      <vt:lpstr>Mission Control for Emotions</vt:lpstr>
      <vt:lpstr>Emotions are regulated by the brain</vt:lpstr>
      <vt:lpstr>The Limbic System and Emotions</vt:lpstr>
      <vt:lpstr>Fear</vt:lpstr>
      <vt:lpstr>Aggression</vt:lpstr>
      <vt:lpstr>PowerPoint Presentation</vt:lpstr>
      <vt:lpstr>Activity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Neuroengineering for insights into brain function</dc:title>
  <dc:creator>Spencer Smith</dc:creator>
  <cp:lastModifiedBy>Kristina Reznikov</cp:lastModifiedBy>
  <cp:revision>109</cp:revision>
  <dcterms:created xsi:type="dcterms:W3CDTF">2015-09-17T00:21:08Z</dcterms:created>
  <dcterms:modified xsi:type="dcterms:W3CDTF">2017-07-26T15:14:01Z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0x01010004B68D88F9F1C74098C1E9B40892C382</vt:lpwstr>
  </property>
  <property fmtid="{D5CDD505-2E9C-101B-9397-08002B2CF9AE}" pid="3" name="_dlc_DocIdItemGuid">
    <vt:lpwstr>0f28a23d-1226-4f4d-b405-3521120a2c43</vt:lpwstr>
  </property>
  <property fmtid="{D5CDD505-2E9C-101B-9397-08002B2CF9AE}" pid="4" name="TaxKeyword">
    <vt:lpwstr/>
  </property>
  <property fmtid="{D5CDD505-2E9C-101B-9397-08002B2CF9AE}" pid="5" name="Function">
    <vt:lpwstr/>
  </property>
  <property fmtid="{D5CDD505-2E9C-101B-9397-08002B2CF9AE}" pid="6" name="Program">
    <vt:lpwstr/>
  </property>
</Properties>
</file>